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7" r:id="rId1"/>
  </p:sldMasterIdLst>
  <p:sldIdLst>
    <p:sldId id="293" r:id="rId2"/>
    <p:sldId id="256" r:id="rId3"/>
    <p:sldId id="257" r:id="rId4"/>
    <p:sldId id="259" r:id="rId5"/>
    <p:sldId id="313" r:id="rId6"/>
    <p:sldId id="260" r:id="rId7"/>
    <p:sldId id="262" r:id="rId8"/>
    <p:sldId id="266" r:id="rId9"/>
    <p:sldId id="312" r:id="rId10"/>
    <p:sldId id="314" r:id="rId11"/>
    <p:sldId id="267" r:id="rId12"/>
    <p:sldId id="268" r:id="rId13"/>
    <p:sldId id="273" r:id="rId14"/>
    <p:sldId id="274" r:id="rId15"/>
    <p:sldId id="275" r:id="rId16"/>
    <p:sldId id="277" r:id="rId17"/>
    <p:sldId id="311" r:id="rId18"/>
    <p:sldId id="318" r:id="rId19"/>
    <p:sldId id="279" r:id="rId20"/>
    <p:sldId id="271" r:id="rId21"/>
    <p:sldId id="310" r:id="rId22"/>
    <p:sldId id="287" r:id="rId23"/>
    <p:sldId id="292" r:id="rId24"/>
    <p:sldId id="296" r:id="rId25"/>
    <p:sldId id="297" r:id="rId26"/>
    <p:sldId id="307" r:id="rId27"/>
    <p:sldId id="298" r:id="rId28"/>
    <p:sldId id="309" r:id="rId29"/>
    <p:sldId id="317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CC"/>
    <a:srgbClr val="FFCCCC"/>
    <a:srgbClr val="CCFFFF"/>
    <a:srgbClr val="99FFCC"/>
    <a:srgbClr val="FFFF99"/>
    <a:srgbClr val="55DB25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35" autoAdjust="0"/>
    <p:restoredTop sz="94660"/>
  </p:normalViewPr>
  <p:slideViewPr>
    <p:cSldViewPr snapToGrid="0">
      <p:cViewPr>
        <p:scale>
          <a:sx n="75" d="100"/>
          <a:sy n="75" d="100"/>
        </p:scale>
        <p:origin x="-2778" y="-1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4F0ACE7F-B036-425E-B552-3BD494129E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9DCBE-B729-4A0C-A03C-091D84C0E0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DC05B-26FA-47F6-A6DA-BED7CC1EF1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83E7DFC1-6BD2-4CDA-B594-B758981C32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C99A9-B1A0-4B2A-BB18-F7CD5D2343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9CDCD-85C7-4B6F-B54F-A1C56C7120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5DA98D55-E296-4288-B372-27C95E77E2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B2BD7F-2627-4379-870F-510422E03F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A59D39-B4E6-452C-84A7-EA0F99FA02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4E6AD-A92E-4FCC-95BE-3745BA2D31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D4C27-AC5D-4910-B7F3-BCA9AF61CB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7007DBE-2EB3-4AF5-8719-CBF9FF3C42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8" r:id="rId1"/>
    <p:sldLayoutId id="2147484319" r:id="rId2"/>
    <p:sldLayoutId id="2147484320" r:id="rId3"/>
    <p:sldLayoutId id="2147484321" r:id="rId4"/>
    <p:sldLayoutId id="2147484322" r:id="rId5"/>
    <p:sldLayoutId id="2147484323" r:id="rId6"/>
    <p:sldLayoutId id="2147484324" r:id="rId7"/>
    <p:sldLayoutId id="2147484325" r:id="rId8"/>
    <p:sldLayoutId id="2147484326" r:id="rId9"/>
    <p:sldLayoutId id="2147484327" r:id="rId10"/>
    <p:sldLayoutId id="2147484328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is.mpn.gov.rs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199" y="1058862"/>
            <a:ext cx="7696201" cy="24844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z="4000" b="1" i="1" dirty="0" smtClean="0">
                <a:solidFill>
                  <a:schemeClr val="tx2">
                    <a:satMod val="130000"/>
                  </a:schemeClr>
                </a:solidFill>
              </a:rPr>
              <a:t>ОШ ‘’ ДЕСПОТ СТЕФАН ЛАЗАРЕВИЋ’’</a:t>
            </a:r>
            <a:br>
              <a:rPr lang="sr-Cyrl-CS" sz="4000" b="1" i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sr-Cyrl-CS" sz="4000" b="1" i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sr-Cyrl-CS" sz="4000" b="1" i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sr-Cyrl-CS" sz="4000" b="1" i="1" dirty="0" smtClean="0">
                <a:solidFill>
                  <a:schemeClr val="tx2">
                    <a:satMod val="130000"/>
                  </a:schemeClr>
                </a:solidFill>
              </a:rPr>
              <a:t>РОДИТЕЉСКИ САСТАНАК</a:t>
            </a:r>
            <a:r>
              <a:rPr lang="sr-Cyrl-CS" sz="4000" i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sr-Cyrl-CS" sz="4000" i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sr-Cyrl-CS" sz="4000" i="1" dirty="0" smtClean="0">
                <a:solidFill>
                  <a:schemeClr val="tx2">
                    <a:satMod val="130000"/>
                  </a:schemeClr>
                </a:solidFill>
              </a:rPr>
              <a:t> за родитеље ученика осмог разреда са дневним редом:</a:t>
            </a:r>
            <a:endParaRPr sz="4000" i="1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74800" y="3517900"/>
            <a:ext cx="6642100" cy="3035300"/>
          </a:xfrm>
        </p:spPr>
        <p:txBody>
          <a:bodyPr>
            <a:normAutofit/>
          </a:bodyPr>
          <a:lstStyle/>
          <a:p>
            <a:pPr marL="26988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n"/>
              <a:defRPr/>
            </a:pPr>
            <a:endParaRPr lang="sr-Cyrl-CS" sz="3200" dirty="0" smtClean="0">
              <a:solidFill>
                <a:srgbClr val="6600FF"/>
              </a:solidFill>
            </a:endParaRPr>
          </a:p>
          <a:p>
            <a:pPr marL="26988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sr-Cyrl-CS" sz="3200" b="1" dirty="0" smtClean="0"/>
              <a:t>ЗАВРШНИ ИСПИТ</a:t>
            </a:r>
          </a:p>
          <a:p>
            <a:pPr marL="26988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sr-Cyrl-CS" sz="3200" b="1" dirty="0" smtClean="0"/>
              <a:t>УПИС </a:t>
            </a:r>
            <a:r>
              <a:rPr lang="sr-Latn-CS" sz="3200" b="1" dirty="0" smtClean="0"/>
              <a:t> </a:t>
            </a:r>
            <a:r>
              <a:rPr lang="sr-Cyrl-CS" sz="3200" b="1" dirty="0" smtClean="0"/>
              <a:t>У </a:t>
            </a:r>
            <a:r>
              <a:rPr lang="sr-Latn-CS" sz="3200" b="1" dirty="0" smtClean="0"/>
              <a:t>  </a:t>
            </a:r>
            <a:r>
              <a:rPr lang="sr-Cyrl-CS" sz="3200" b="1" dirty="0" smtClean="0"/>
              <a:t>СРЕДЊУ ШКОЛУ</a:t>
            </a:r>
          </a:p>
          <a:p>
            <a:pPr marL="26988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sr-Cyrl-CS" sz="3200" b="1" dirty="0" smtClean="0"/>
              <a:t>ИЗБОР ЗАНИМАЊА</a:t>
            </a:r>
          </a:p>
          <a:p>
            <a:pPr marL="2698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>
              <a:solidFill>
                <a:srgbClr val="6600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sz="3200" b="1" i="1" smtClean="0">
                <a:solidFill>
                  <a:schemeClr val="tx2"/>
                </a:solidFill>
              </a:rPr>
              <a:t>УПИС У ГИМНАЗИЈЕ И ЧЕТВОРОГОДИШЊЕ СТРУЧНЕ ШКОЛЕ</a:t>
            </a:r>
            <a:endParaRPr sz="3200" b="1" i="1">
              <a:solidFill>
                <a:schemeClr val="tx2"/>
              </a:solidFill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z="3200" b="1" smtClean="0">
                <a:solidFill>
                  <a:schemeClr val="tx2"/>
                </a:solidFill>
              </a:rPr>
              <a:t>Право на рангирање ради уписа у гимназије и четворогодишње стручне школе остварује ученик који има укупно најмање </a:t>
            </a:r>
            <a:r>
              <a:rPr lang="en-US" sz="3200" b="1" u="sng" smtClean="0">
                <a:solidFill>
                  <a:schemeClr val="tx2"/>
                </a:solidFill>
              </a:rPr>
              <a:t>50</a:t>
            </a:r>
            <a:r>
              <a:rPr lang="en-US" sz="3200" b="1" smtClean="0">
                <a:solidFill>
                  <a:schemeClr val="tx2"/>
                </a:solidFill>
              </a:rPr>
              <a:t> бодова на основу општег успеха и успеха на завршном испиту.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44475" y="533400"/>
            <a:ext cx="8640763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4000" b="1" smtClean="0">
                <a:solidFill>
                  <a:schemeClr val="tx2">
                    <a:satMod val="130000"/>
                  </a:schemeClr>
                </a:solidFill>
              </a:rPr>
              <a:t>Опредељивање и редослед кандидата:</a:t>
            </a:r>
            <a:r>
              <a:rPr smtClean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382588" y="1968500"/>
            <a:ext cx="8509000" cy="30861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sr-Cyrl-CS" sz="4000" b="1" smtClean="0">
                <a:solidFill>
                  <a:schemeClr val="tx2"/>
                </a:solidFill>
              </a:rPr>
              <a:t>Кандидат има право да у матичној основној школи писмено изрази највише </a:t>
            </a:r>
            <a:r>
              <a:rPr lang="sr-Cyrl-CS" sz="4000" b="1" u="sng" smtClean="0">
                <a:solidFill>
                  <a:schemeClr val="tx2"/>
                </a:solidFill>
              </a:rPr>
              <a:t>20 </a:t>
            </a:r>
            <a:r>
              <a:rPr lang="sr-Cyrl-CS" sz="4000" b="1" smtClean="0">
                <a:solidFill>
                  <a:schemeClr val="tx2"/>
                </a:solidFill>
              </a:rPr>
              <a:t>опредељења за даље школовање</a:t>
            </a:r>
            <a:r>
              <a:rPr lang="sr-Cyrl-CS" sz="2800" smtClean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484188" y="1270000"/>
            <a:ext cx="8470900" cy="4862513"/>
          </a:xfrm>
        </p:spPr>
        <p:txBody>
          <a:bodyPr/>
          <a:lstStyle/>
          <a:p>
            <a:pPr marL="365125" indent="-282575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r-Cyrl-CS" sz="3200" b="1" dirty="0" smtClean="0">
                <a:solidFill>
                  <a:schemeClr val="tx2"/>
                </a:solidFill>
              </a:rPr>
              <a:t>Када већи број кандидата од броја предвиђеног за упис у гимназију и стручну школу оствари исти број бодова на завршном испиту, предност у рангирању имају следећи кандидати:</a:t>
            </a:r>
            <a:endParaRPr lang="sr-Latn-CS" sz="3200" b="1" dirty="0" smtClean="0">
              <a:solidFill>
                <a:schemeClr val="tx2"/>
              </a:solidFill>
            </a:endParaRPr>
          </a:p>
          <a:p>
            <a:pPr marL="365125" indent="-282575" eaLnBrk="1" hangingPunct="1">
              <a:lnSpc>
                <a:spcPct val="80000"/>
              </a:lnSpc>
              <a:buFont typeface="Wingdings" pitchFamily="2" charset="2"/>
              <a:buNone/>
            </a:pPr>
            <a:endParaRPr lang="sr-Cyrl-CS" sz="3200" b="1" dirty="0" smtClean="0">
              <a:solidFill>
                <a:schemeClr val="tx2"/>
              </a:solidFill>
            </a:endParaRPr>
          </a:p>
          <a:p>
            <a:pPr marL="365125" indent="-282575" eaLnBrk="1" hangingPunct="1">
              <a:lnSpc>
                <a:spcPct val="80000"/>
              </a:lnSpc>
            </a:pPr>
            <a:r>
              <a:rPr lang="sr-Cyrl-CS" sz="3200" b="1" dirty="0" smtClean="0">
                <a:solidFill>
                  <a:schemeClr val="tx2"/>
                </a:solidFill>
              </a:rPr>
              <a:t>- носиоци дипломе: Вук Караџић</a:t>
            </a:r>
          </a:p>
          <a:p>
            <a:pPr marL="365125" indent="-282575" eaLnBrk="1" hangingPunct="1">
              <a:lnSpc>
                <a:spcPct val="80000"/>
              </a:lnSpc>
            </a:pPr>
            <a:r>
              <a:rPr lang="sr-Cyrl-CS" b="1" dirty="0" smtClean="0"/>
              <a:t>-они који су освојили већи број бодова на такмичењима</a:t>
            </a:r>
            <a:endParaRPr lang="sr-Cyrl-CS" sz="3200" b="1" dirty="0" smtClean="0">
              <a:solidFill>
                <a:schemeClr val="tx2"/>
              </a:solidFill>
            </a:endParaRPr>
          </a:p>
          <a:p>
            <a:pPr marL="365125" indent="-282575" eaLnBrk="1" hangingPunct="1">
              <a:lnSpc>
                <a:spcPct val="80000"/>
              </a:lnSpc>
            </a:pPr>
            <a:r>
              <a:rPr lang="sr-Cyrl-CS" sz="3200" b="1" dirty="0" smtClean="0">
                <a:solidFill>
                  <a:schemeClr val="tx2"/>
                </a:solidFill>
              </a:rPr>
              <a:t>- кандидати који имају већи укупан број бодова на завршном испиту</a:t>
            </a:r>
            <a:endParaRPr lang="en-US" sz="32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696200" cy="15113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3600" smtClean="0">
                <a:solidFill>
                  <a:schemeClr val="tx2">
                    <a:satMod val="130000"/>
                  </a:schemeClr>
                </a:solidFill>
              </a:rPr>
              <a:t>Упис ученика у школе за ученике са посебним способностима</a:t>
            </a:r>
            <a:r>
              <a:rPr lang="sr-Cyrl-CS" smtClean="0">
                <a:solidFill>
                  <a:schemeClr val="tx2">
                    <a:satMod val="130000"/>
                  </a:schemeClr>
                </a:solidFill>
              </a:rPr>
              <a:t>:</a:t>
            </a:r>
            <a:endParaRPr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117600" y="1866900"/>
            <a:ext cx="7696200" cy="4610100"/>
          </a:xfrm>
        </p:spPr>
        <p:txBody>
          <a:bodyPr>
            <a:normAutofit fontScale="92500" lnSpcReduction="20000"/>
          </a:bodyPr>
          <a:lstStyle/>
          <a:p>
            <a:pPr marL="274320" indent="-274320"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r-Cyrl-CS" sz="2800" b="1" dirty="0" smtClean="0">
                <a:solidFill>
                  <a:schemeClr val="tx2"/>
                </a:solidFill>
              </a:rPr>
              <a:t>Пријемни испит полажу кандидати за упис у неку од школа за ученике са посебним способностима: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sr-Cyrl-CS" sz="2800" b="1" dirty="0" smtClean="0">
                <a:solidFill>
                  <a:schemeClr val="tx2"/>
                </a:solidFill>
              </a:rPr>
              <a:t>Филолошка гимназија,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sr-Cyrl-CS" sz="2800" b="1" dirty="0" smtClean="0">
                <a:solidFill>
                  <a:schemeClr val="tx2"/>
                </a:solidFill>
              </a:rPr>
              <a:t>Математичка гимназија,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sr-Cyrl-CS" sz="2800" b="1" dirty="0" smtClean="0">
                <a:solidFill>
                  <a:schemeClr val="tx2"/>
                </a:solidFill>
              </a:rPr>
              <a:t>Гимназија за спортисте,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sr-Cyrl-CS" sz="2800" b="1" dirty="0" smtClean="0">
                <a:solidFill>
                  <a:schemeClr val="tx2"/>
                </a:solidFill>
              </a:rPr>
              <a:t>одељења гимназије за ученике са посебним способностима за физику</a:t>
            </a:r>
            <a:r>
              <a:rPr lang="sr-Cyrl-CS" sz="2800" b="1" dirty="0" smtClean="0"/>
              <a:t> (за рачунарство и информатику)</a:t>
            </a:r>
            <a:endParaRPr lang="sr-Cyrl-CS" sz="2800" b="1" dirty="0" smtClean="0">
              <a:solidFill>
                <a:schemeClr val="tx2"/>
              </a:solidFill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sr-Cyrl-CS" sz="2800" b="1" dirty="0" smtClean="0">
                <a:solidFill>
                  <a:schemeClr val="tx2"/>
                </a:solidFill>
              </a:rPr>
              <a:t>уметничка школа (музичка, балетска, уметничка школа ликовне области), односно образовни профил у области уметности,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sr-Cyrl-CS" sz="2800" b="1" dirty="0" smtClean="0">
                <a:solidFill>
                  <a:schemeClr val="tx2"/>
                </a:solidFill>
              </a:rPr>
              <a:t>школа у којој се део наставе остварује на страном језику,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sr-Cyrl-CS" sz="2800" b="1" dirty="0" smtClean="0">
                <a:solidFill>
                  <a:schemeClr val="tx2"/>
                </a:solidFill>
              </a:rPr>
              <a:t>школа за талентоване ученике (Школа за музичке таленте у Ћуприји).</a:t>
            </a:r>
            <a:endParaRPr lang="en-US" sz="28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433388" y="800100"/>
            <a:ext cx="8521700" cy="51593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r-Cyrl-CS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r-Cyrl-CS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r-Cyrl-CS" sz="4000" smtClean="0">
                <a:solidFill>
                  <a:schemeClr val="tx2"/>
                </a:solidFill>
              </a:rPr>
              <a:t>Кандидати се у наведене школе уписују према редоследу који се утврђује на основу:</a:t>
            </a:r>
            <a:endParaRPr lang="en-US" sz="40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sr-Cyrl-CS" sz="4000" smtClean="0">
                <a:solidFill>
                  <a:schemeClr val="tx2"/>
                </a:solidFill>
              </a:rPr>
              <a:t>успеха на пријемном испиту,</a:t>
            </a:r>
          </a:p>
          <a:p>
            <a:pPr eaLnBrk="1" hangingPunct="1">
              <a:lnSpc>
                <a:spcPct val="80000"/>
              </a:lnSpc>
            </a:pPr>
            <a:r>
              <a:rPr lang="sr-Cyrl-CS" sz="4000" smtClean="0">
                <a:solidFill>
                  <a:schemeClr val="tx2"/>
                </a:solidFill>
              </a:rPr>
              <a:t>Успеха на завршном испиту</a:t>
            </a:r>
            <a:endParaRPr lang="en-US" sz="40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sr-Cyrl-CS" sz="4000" smtClean="0">
                <a:solidFill>
                  <a:schemeClr val="tx2"/>
                </a:solidFill>
              </a:rPr>
              <a:t>успеха у претходном школовању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r-Cyrl-CS" smtClean="0">
                <a:solidFill>
                  <a:schemeClr val="tx2"/>
                </a:solidFill>
              </a:rPr>
              <a:t>(општи успех од 6. до 8. и резултата постигнутих на такмичењима у 8.разреду)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09688" y="523875"/>
            <a:ext cx="7291387" cy="13589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3200" b="1" i="1" smtClean="0">
                <a:solidFill>
                  <a:schemeClr val="tx2">
                    <a:satMod val="130000"/>
                  </a:schemeClr>
                </a:solidFill>
              </a:rPr>
              <a:t>Рокови за реализацију пријемних испита за ученике са посебним способностима</a:t>
            </a:r>
            <a:endParaRPr sz="3200" b="1" i="1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92100" y="2095500"/>
            <a:ext cx="8534400" cy="40005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3500" b="1" dirty="0" smtClean="0">
                <a:solidFill>
                  <a:schemeClr val="tx2"/>
                </a:solidFill>
              </a:rPr>
              <a:t>пријављивање кандидата и предаја докумената у средњој школи: од </a:t>
            </a:r>
            <a:r>
              <a:rPr lang="sr-Latn-RS" sz="3500" b="1" dirty="0" smtClean="0">
                <a:solidFill>
                  <a:schemeClr val="tx2"/>
                </a:solidFill>
              </a:rPr>
              <a:t>1</a:t>
            </a:r>
            <a:r>
              <a:rPr lang="sr-Cyrl-CS" sz="3500" b="1" dirty="0" smtClean="0">
                <a:solidFill>
                  <a:schemeClr val="tx2"/>
                </a:solidFill>
              </a:rPr>
              <a:t>2.05. до </a:t>
            </a:r>
            <a:r>
              <a:rPr lang="sr-Latn-RS" sz="3500" b="1" dirty="0" smtClean="0">
                <a:solidFill>
                  <a:schemeClr val="tx2"/>
                </a:solidFill>
              </a:rPr>
              <a:t>1</a:t>
            </a:r>
            <a:r>
              <a:rPr lang="sr-Cyrl-RS" sz="3500" b="1" dirty="0" smtClean="0">
                <a:solidFill>
                  <a:schemeClr val="tx2"/>
                </a:solidFill>
              </a:rPr>
              <a:t>5</a:t>
            </a:r>
            <a:r>
              <a:rPr lang="sr-Cyrl-CS" sz="3500" b="1" dirty="0" smtClean="0">
                <a:solidFill>
                  <a:schemeClr val="tx2"/>
                </a:solidFill>
              </a:rPr>
              <a:t>.05.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3500" b="1" dirty="0" smtClean="0">
                <a:solidFill>
                  <a:schemeClr val="tx2"/>
                </a:solidFill>
              </a:rPr>
              <a:t>Полагање од 2</a:t>
            </a:r>
            <a:r>
              <a:rPr lang="sr-Latn-RS" sz="3500" b="1" dirty="0" smtClean="0">
                <a:solidFill>
                  <a:schemeClr val="tx2"/>
                </a:solidFill>
              </a:rPr>
              <a:t>7</a:t>
            </a:r>
            <a:r>
              <a:rPr lang="sr-Cyrl-CS" sz="3500" b="1" dirty="0" smtClean="0">
                <a:solidFill>
                  <a:schemeClr val="tx2"/>
                </a:solidFill>
              </a:rPr>
              <a:t>.05. до</a:t>
            </a:r>
            <a:r>
              <a:rPr lang="sr-Latn-RS" sz="3500" b="1" dirty="0" smtClean="0">
                <a:solidFill>
                  <a:schemeClr val="tx2"/>
                </a:solidFill>
              </a:rPr>
              <a:t> </a:t>
            </a:r>
            <a:r>
              <a:rPr lang="sr-Cyrl-CS" sz="3500" b="1" dirty="0" smtClean="0">
                <a:solidFill>
                  <a:schemeClr val="tx2"/>
                </a:solidFill>
              </a:rPr>
              <a:t> 0</a:t>
            </a:r>
            <a:r>
              <a:rPr lang="sr-Latn-RS" sz="3500" b="1" dirty="0" smtClean="0">
                <a:solidFill>
                  <a:schemeClr val="tx2"/>
                </a:solidFill>
              </a:rPr>
              <a:t>4</a:t>
            </a:r>
            <a:r>
              <a:rPr lang="sr-Cyrl-CS" sz="3500" b="1" dirty="0" smtClean="0">
                <a:solidFill>
                  <a:schemeClr val="tx2"/>
                </a:solidFill>
              </a:rPr>
              <a:t>.06.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3500" b="1" dirty="0" smtClean="0">
                <a:solidFill>
                  <a:schemeClr val="tx2"/>
                </a:solidFill>
              </a:rPr>
              <a:t>Прелиминарни резултати ПИ </a:t>
            </a:r>
            <a:r>
              <a:rPr lang="sr-Cyrl-RS" sz="3500" b="1" dirty="0" smtClean="0">
                <a:solidFill>
                  <a:schemeClr val="tx2"/>
                </a:solidFill>
              </a:rPr>
              <a:t>  0</a:t>
            </a:r>
            <a:r>
              <a:rPr lang="sr-Cyrl-CS" sz="3500" b="1" dirty="0" smtClean="0">
                <a:solidFill>
                  <a:schemeClr val="tx2"/>
                </a:solidFill>
              </a:rPr>
              <a:t>7. и 08.06.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3500" b="1" dirty="0" smtClean="0">
                <a:solidFill>
                  <a:schemeClr val="tx2"/>
                </a:solidFill>
              </a:rPr>
              <a:t>коначни резултати пријемног испита: 09.06. до 12:00 часова.</a:t>
            </a:r>
            <a:endParaRPr lang="en-US" sz="35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i="1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Садржај и начин полагања квалификационог испита:</a:t>
            </a:r>
            <a:endParaRPr i="1" smtClean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585788" y="2103438"/>
            <a:ext cx="8228012" cy="3749675"/>
          </a:xfrm>
        </p:spPr>
        <p:txBody>
          <a:bodyPr>
            <a:normAutofit fontScale="92500"/>
          </a:bodyPr>
          <a:lstStyle/>
          <a:p>
            <a:pPr marL="365125" indent="-282575" eaLnBrk="1" hangingPunct="1">
              <a:lnSpc>
                <a:spcPct val="80000"/>
              </a:lnSpc>
            </a:pPr>
            <a:r>
              <a:rPr lang="sr-Cyrl-CS" sz="3200" b="1" dirty="0" smtClean="0">
                <a:solidFill>
                  <a:schemeClr val="tx2"/>
                </a:solidFill>
              </a:rPr>
              <a:t>Завршни испит се спроводи у исто време на читавој територији Републике Србије у трајању од 3 дана (</a:t>
            </a:r>
            <a:r>
              <a:rPr lang="sr-Cyrl-CS" sz="3200" b="1" u="sng" dirty="0" smtClean="0">
                <a:solidFill>
                  <a:schemeClr val="tx2"/>
                </a:solidFill>
              </a:rPr>
              <a:t>14.06. – српски језик </a:t>
            </a:r>
            <a:r>
              <a:rPr lang="sr-Cyrl-CS" sz="3200" b="1" dirty="0" smtClean="0">
                <a:solidFill>
                  <a:schemeClr val="tx2"/>
                </a:solidFill>
              </a:rPr>
              <a:t>,  </a:t>
            </a:r>
            <a:r>
              <a:rPr lang="sr-Cyrl-CS" sz="3200" b="1" u="sng" dirty="0" smtClean="0">
                <a:solidFill>
                  <a:schemeClr val="tx2"/>
                </a:solidFill>
              </a:rPr>
              <a:t>15.06. – математика и 16.06. -комбиновани тест</a:t>
            </a:r>
            <a:r>
              <a:rPr lang="sr-Cyrl-CS" sz="3200" b="1" dirty="0" smtClean="0">
                <a:solidFill>
                  <a:schemeClr val="tx2"/>
                </a:solidFill>
              </a:rPr>
              <a:t>), </a:t>
            </a:r>
            <a:r>
              <a:rPr lang="sr-Cyrl-CS" sz="3200" b="1" u="sng" dirty="0" smtClean="0">
                <a:solidFill>
                  <a:schemeClr val="tx2"/>
                </a:solidFill>
              </a:rPr>
              <a:t>од 9:00 до 11:00 часова.</a:t>
            </a:r>
          </a:p>
          <a:p>
            <a:pPr marL="365125" indent="-282575" eaLnBrk="1" hangingPunct="1">
              <a:lnSpc>
                <a:spcPct val="80000"/>
              </a:lnSpc>
            </a:pPr>
            <a:r>
              <a:rPr lang="sr-Cyrl-CS" sz="3200" b="1" dirty="0" smtClean="0">
                <a:solidFill>
                  <a:schemeClr val="tx2"/>
                </a:solidFill>
              </a:rPr>
              <a:t>Сви ученици решавају задатке истог садржаја и под истим условима (место, време, упутство за рад, начин оцењивања и контрола).</a:t>
            </a:r>
          </a:p>
          <a:p>
            <a:pPr marL="365125" indent="-282575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r-Cyrl-CS" sz="3200" dirty="0" smtClean="0">
                <a:solidFill>
                  <a:schemeClr val="tx2"/>
                </a:solidFill>
              </a:rPr>
              <a:t> </a:t>
            </a:r>
            <a:endParaRPr lang="en-US" sz="3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i="1" dirty="0" smtClean="0">
                <a:solidFill>
                  <a:schemeClr val="tx2">
                    <a:satMod val="130000"/>
                  </a:schemeClr>
                </a:solidFill>
              </a:rPr>
              <a:t>Приговори и жалбе</a:t>
            </a:r>
            <a:endParaRPr i="1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244600"/>
            <a:ext cx="8229600" cy="4851400"/>
          </a:xfrm>
        </p:spPr>
        <p:txBody>
          <a:bodyPr/>
          <a:lstStyle/>
          <a:p>
            <a:pPr marL="365125" indent="-282575" eaLnBrk="1" hangingPunct="1">
              <a:lnSpc>
                <a:spcPct val="80000"/>
              </a:lnSpc>
            </a:pPr>
            <a:r>
              <a:rPr lang="sr-Cyrl-CS" sz="2800" b="1" dirty="0" smtClean="0">
                <a:solidFill>
                  <a:schemeClr val="tx2"/>
                </a:solidFill>
              </a:rPr>
              <a:t>Пре истицања коначне ранг листе на огласној табли се, 18.06. до 8:00 часова, објављује прелиминарна (привремена) ранг листа са бројем бодова који су ученици освојили на испиту из математике, српског језика и комбинованог теста.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i="1" dirty="0" smtClean="0">
                <a:solidFill>
                  <a:schemeClr val="tx2">
                    <a:satMod val="130000"/>
                  </a:schemeClr>
                </a:solidFill>
              </a:rPr>
              <a:t>Приговори и жалбе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sz="2400" b="1" dirty="0" smtClean="0">
                <a:solidFill>
                  <a:schemeClr val="tx2"/>
                </a:solidFill>
              </a:rPr>
              <a:t>Одмах после објављивања прелиминарне (привремене) ранг листе са резултатима испита, односно 19.06. од 8:00 до 16:00 часова, родитељи могу поднети писмени приговор комисији основне школе, а 20.06. од 8:00 до 16:00 часова окружној уписној комисији. Комисије решавају приговоре у најкраћем могућем року и </a:t>
            </a:r>
            <a:r>
              <a:rPr lang="sr-Cyrl-CS" sz="2400" b="1" u="sng" dirty="0" smtClean="0">
                <a:solidFill>
                  <a:schemeClr val="tx2"/>
                </a:solidFill>
              </a:rPr>
              <a:t>писмено </a:t>
            </a:r>
            <a:r>
              <a:rPr lang="sr-Cyrl-CS" sz="2400" b="1" dirty="0" smtClean="0">
                <a:solidFill>
                  <a:schemeClr val="tx2"/>
                </a:solidFill>
              </a:rPr>
              <a:t>дају одговор родитељу или старатељу.</a:t>
            </a:r>
            <a:endParaRPr lang="en-US" sz="2400" b="1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sr-Latn-RS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sr-Latn-RS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sr-Latn-RS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sr-Latn-RS" smtClean="0">
                <a:solidFill>
                  <a:schemeClr val="tx2">
                    <a:satMod val="130000"/>
                  </a:schemeClr>
                </a:solidFill>
              </a:rPr>
            </a:br>
            <a:endParaRPr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773113" y="1143000"/>
            <a:ext cx="7989887" cy="36449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sr-Cyrl-CS" sz="4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Коначни резултати завршног испита се објављују у основној школи и на сајту министарства просвете  23.06. до 8:00 часова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sr-Cyrl-CS" dirty="0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sr-Cyrl-CS" dirty="0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03400" y="1104900"/>
            <a:ext cx="6172200" cy="18938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i="1" dirty="0" smtClean="0">
                <a:solidFill>
                  <a:schemeClr val="tx2">
                    <a:satMod val="130000"/>
                  </a:schemeClr>
                </a:solidFill>
              </a:rPr>
              <a:t>Упис ученика у средње школе за школску 201</a:t>
            </a:r>
            <a:r>
              <a:rPr lang="sr-Latn-RS" i="1" dirty="0" smtClean="0">
                <a:solidFill>
                  <a:schemeClr val="tx2">
                    <a:satMod val="130000"/>
                  </a:schemeClr>
                </a:solidFill>
              </a:rPr>
              <a:t>7</a:t>
            </a:r>
            <a:r>
              <a:rPr lang="sr-Cyrl-CS" i="1" dirty="0" smtClean="0">
                <a:solidFill>
                  <a:schemeClr val="tx2">
                    <a:satMod val="130000"/>
                  </a:schemeClr>
                </a:solidFill>
              </a:rPr>
              <a:t>/20</a:t>
            </a:r>
            <a:r>
              <a:rPr lang="sr-Cyrl-RS" sz="4000" i="1" dirty="0" smtClean="0">
                <a:solidFill>
                  <a:schemeClr val="tx2">
                    <a:satMod val="130000"/>
                  </a:schemeClr>
                </a:solidFill>
              </a:rPr>
              <a:t>1</a:t>
            </a:r>
            <a:r>
              <a:rPr lang="sr-Latn-RS" sz="4000" i="1" dirty="0" smtClean="0">
                <a:solidFill>
                  <a:schemeClr val="tx2">
                    <a:satMod val="130000"/>
                  </a:schemeClr>
                </a:solidFill>
              </a:rPr>
              <a:t>8</a:t>
            </a:r>
            <a:r>
              <a:rPr lang="sr-Cyrl-CS" i="1" dirty="0" smtClean="0">
                <a:solidFill>
                  <a:schemeClr val="tx2">
                    <a:satMod val="130000"/>
                  </a:schemeClr>
                </a:solidFill>
              </a:rPr>
              <a:t>. годину</a:t>
            </a:r>
            <a:endParaRPr i="1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68500" y="4711700"/>
            <a:ext cx="6680200" cy="1752600"/>
          </a:xfrm>
        </p:spPr>
        <p:txBody>
          <a:bodyPr/>
          <a:lstStyle/>
          <a:p>
            <a:pPr marL="628650" indent="-6286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r-Cyrl-CS" sz="3200" b="1" dirty="0" smtClean="0"/>
              <a:t>Услови за упис ученика у средње школе за школску 201</a:t>
            </a:r>
            <a:r>
              <a:rPr lang="sr-Latn-RS" sz="3200" b="1" dirty="0" smtClean="0"/>
              <a:t>7</a:t>
            </a:r>
            <a:r>
              <a:rPr lang="sr-Cyrl-CS" sz="3200" b="1" dirty="0" smtClean="0"/>
              <a:t>/201</a:t>
            </a:r>
            <a:r>
              <a:rPr lang="sr-Latn-RS" sz="3200" b="1" dirty="0" smtClean="0"/>
              <a:t>8</a:t>
            </a:r>
            <a:r>
              <a:rPr lang="sr-Cyrl-CS" sz="3200" b="1" dirty="0" smtClean="0"/>
              <a:t>. годину</a:t>
            </a:r>
            <a:endParaRPr lang="en-US" sz="3200" b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b="1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sr-Cyrl-CS" b="1" i="1" smtClean="0">
                <a:solidFill>
                  <a:schemeClr val="tx2">
                    <a:satMod val="130000"/>
                  </a:schemeClr>
                </a:solidFill>
              </a:rPr>
              <a:t>Календар</a:t>
            </a:r>
            <a:r>
              <a:rPr lang="sr-Cyrl-CS" i="1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sr-Cyrl-CS" b="1" i="1" smtClean="0">
                <a:solidFill>
                  <a:schemeClr val="tx2">
                    <a:satMod val="130000"/>
                  </a:schemeClr>
                </a:solidFill>
              </a:rPr>
              <a:t>уписа</a:t>
            </a:r>
            <a:r>
              <a:rPr lang="sr-Cyrl-CS" smtClean="0">
                <a:solidFill>
                  <a:schemeClr val="tx2">
                    <a:satMod val="130000"/>
                  </a:schemeClr>
                </a:solidFill>
              </a:rPr>
              <a:t>: </a:t>
            </a:r>
            <a:endParaRPr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68288" y="1409700"/>
            <a:ext cx="8686800" cy="51054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r-Cyrl-CS" dirty="0" smtClean="0"/>
              <a:t> </a:t>
            </a:r>
            <a:r>
              <a:rPr lang="sr-Cyrl-CS" b="1" dirty="0" smtClean="0">
                <a:solidFill>
                  <a:schemeClr val="tx2"/>
                </a:solidFill>
              </a:rPr>
              <a:t>Први уписни круг: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sr-Cyrl-CS" b="1" dirty="0" smtClean="0">
              <a:solidFill>
                <a:schemeClr val="tx2"/>
              </a:solidFill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sr-Cyrl-CS" b="1" dirty="0" smtClean="0">
                <a:solidFill>
                  <a:schemeClr val="tx2"/>
                </a:solidFill>
              </a:rPr>
              <a:t>попуњавање формулара са избором жељених школа и образовних профила, односно смерова гимназије</a:t>
            </a:r>
            <a:r>
              <a:rPr lang="sr-Cyrl-CS" b="1" dirty="0" smtClean="0">
                <a:solidFill>
                  <a:srgbClr val="FF0000"/>
                </a:solidFill>
              </a:rPr>
              <a:t>: </a:t>
            </a:r>
            <a:r>
              <a:rPr lang="sr-Cyrl-C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24. 6</a:t>
            </a:r>
            <a:r>
              <a:rPr lang="sr-Cyrl-CS" b="1" dirty="0" smtClean="0">
                <a:solidFill>
                  <a:srgbClr val="FF0000"/>
                </a:solidFill>
              </a:rPr>
              <a:t>. и </a:t>
            </a:r>
            <a:r>
              <a:rPr lang="sr-Cyrl-C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25. 6.</a:t>
            </a:r>
            <a:r>
              <a:rPr lang="sr-Cyrl-CS" b="1" dirty="0" smtClean="0">
                <a:solidFill>
                  <a:srgbClr val="FF0000"/>
                </a:solidFill>
              </a:rPr>
              <a:t> </a:t>
            </a:r>
            <a:r>
              <a:rPr lang="sr-Cyrl-CS" b="1" dirty="0" smtClean="0">
                <a:solidFill>
                  <a:schemeClr val="tx2"/>
                </a:solidFill>
              </a:rPr>
              <a:t>од 8:00 до 15:00 часова.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sr-Cyrl-CS" b="1" dirty="0" smtClean="0">
                <a:solidFill>
                  <a:schemeClr val="tx2"/>
                </a:solidFill>
              </a:rPr>
              <a:t>објављивање коначног распореда кандидата по средњим школама и образовним профилима, односно смеровима гимназије: </a:t>
            </a:r>
            <a:r>
              <a:rPr lang="sr-Cyrl-CS" b="1" dirty="0" smtClean="0">
                <a:solidFill>
                  <a:srgbClr val="FF0000"/>
                </a:solidFill>
              </a:rPr>
              <a:t>3</a:t>
            </a:r>
            <a:r>
              <a:rPr lang="sr-Cyrl-C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.7.</a:t>
            </a:r>
            <a:r>
              <a:rPr lang="sr-Cyrl-CS" b="1" dirty="0" smtClean="0"/>
              <a:t> </a:t>
            </a:r>
            <a:r>
              <a:rPr lang="sr-Cyrl-CS" b="1" dirty="0" smtClean="0">
                <a:solidFill>
                  <a:schemeClr val="tx2"/>
                </a:solidFill>
              </a:rPr>
              <a:t>од 8:00 часова /</a:t>
            </a:r>
            <a:r>
              <a:rPr lang="sr-Cyrl-CS" b="1" u="sng" dirty="0" smtClean="0">
                <a:solidFill>
                  <a:schemeClr val="tx2"/>
                </a:solidFill>
              </a:rPr>
              <a:t>понедељак</a:t>
            </a:r>
            <a:r>
              <a:rPr lang="sr-Cyrl-CS" b="1" dirty="0" smtClean="0">
                <a:solidFill>
                  <a:schemeClr val="tx2"/>
                </a:solidFill>
              </a:rPr>
              <a:t>/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sr-Cyrl-CS" b="1" dirty="0" smtClean="0">
                <a:solidFill>
                  <a:schemeClr val="tx2"/>
                </a:solidFill>
              </a:rPr>
              <a:t>кандидати који су распоређени подносе документа за упис у средње школе</a:t>
            </a:r>
            <a:r>
              <a:rPr lang="sr-Cyrl-CS" b="1" dirty="0" smtClean="0">
                <a:solidFill>
                  <a:srgbClr val="FF0000"/>
                </a:solidFill>
              </a:rPr>
              <a:t>: 4</a:t>
            </a:r>
            <a:r>
              <a:rPr lang="sr-Cyrl-C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.7.</a:t>
            </a:r>
            <a:r>
              <a:rPr lang="sr-Cyrl-CS" b="1" dirty="0" smtClean="0">
                <a:solidFill>
                  <a:srgbClr val="FF0000"/>
                </a:solidFill>
              </a:rPr>
              <a:t>  и 5</a:t>
            </a:r>
            <a:r>
              <a:rPr lang="sr-Cyrl-C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.7.</a:t>
            </a:r>
            <a:r>
              <a:rPr lang="sr-Cyrl-CS" b="1" dirty="0" smtClean="0">
                <a:solidFill>
                  <a:srgbClr val="FF0000"/>
                </a:solidFill>
              </a:rPr>
              <a:t>.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sr-Cyrl-CS" b="1" dirty="0" smtClean="0">
              <a:solidFill>
                <a:srgbClr val="FF0000"/>
              </a:solidFill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sr-Cyrl-CS" b="1" dirty="0" smtClean="0">
                <a:solidFill>
                  <a:schemeClr val="tx2"/>
                </a:solidFill>
              </a:rPr>
              <a:t>Други уписни круг: слободна места </a:t>
            </a:r>
            <a:r>
              <a:rPr lang="sr-Cyrl-CS" b="1" u="sng" dirty="0" smtClean="0">
                <a:solidFill>
                  <a:srgbClr val="FF0000"/>
                </a:solidFill>
              </a:rPr>
              <a:t>3.7,</a:t>
            </a:r>
            <a:r>
              <a:rPr lang="sr-Cyrl-CS" b="1" dirty="0" smtClean="0"/>
              <a:t> </a:t>
            </a:r>
            <a:r>
              <a:rPr lang="sr-Cyrl-CS" b="1" dirty="0" smtClean="0">
                <a:solidFill>
                  <a:schemeClr val="tx2"/>
                </a:solidFill>
              </a:rPr>
              <a:t>предаја листе жеља</a:t>
            </a:r>
            <a:r>
              <a:rPr lang="sr-Cyrl-CS" b="1" dirty="0" smtClean="0"/>
              <a:t>  </a:t>
            </a:r>
            <a:r>
              <a:rPr lang="sr-Cyrl-CS" b="1" dirty="0" smtClean="0">
                <a:solidFill>
                  <a:srgbClr val="FF0000"/>
                </a:solidFill>
              </a:rPr>
              <a:t>4.07. од 8:00 до 15:00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393700"/>
            <a:ext cx="758825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dirty="0" smtClean="0">
                <a:solidFill>
                  <a:schemeClr val="tx2"/>
                </a:solidFill>
              </a:rPr>
              <a:t/>
            </a:r>
            <a:br>
              <a:rPr lang="sr-Latn-RS" dirty="0" smtClean="0">
                <a:solidFill>
                  <a:schemeClr val="tx2"/>
                </a:solidFill>
              </a:rPr>
            </a:br>
            <a:r>
              <a:rPr lang="sr-Latn-RS" dirty="0" smtClean="0">
                <a:solidFill>
                  <a:schemeClr val="tx2"/>
                </a:solidFill>
              </a:rPr>
              <a:t/>
            </a:r>
            <a:br>
              <a:rPr lang="sr-Latn-RS" dirty="0" smtClean="0">
                <a:solidFill>
                  <a:schemeClr val="tx2"/>
                </a:solidFill>
              </a:rPr>
            </a:br>
            <a:r>
              <a:rPr lang="sr-Latn-RS" dirty="0" smtClean="0">
                <a:solidFill>
                  <a:schemeClr val="tx2"/>
                </a:solidFill>
              </a:rPr>
              <a:t/>
            </a:r>
            <a:br>
              <a:rPr lang="sr-Latn-RS" dirty="0" smtClean="0">
                <a:solidFill>
                  <a:schemeClr val="tx2"/>
                </a:solidFill>
              </a:rPr>
            </a:br>
            <a:r>
              <a:rPr lang="sr-Latn-RS" dirty="0" smtClean="0">
                <a:solidFill>
                  <a:schemeClr val="tx2"/>
                </a:solidFill>
              </a:rPr>
              <a:t/>
            </a:r>
            <a:br>
              <a:rPr lang="sr-Latn-RS" dirty="0" smtClean="0">
                <a:solidFill>
                  <a:schemeClr val="tx2"/>
                </a:solidFill>
              </a:rPr>
            </a:br>
            <a:r>
              <a:rPr dirty="0" smtClean="0">
                <a:solidFill>
                  <a:schemeClr val="tx2"/>
                </a:solidFill>
              </a:rPr>
              <a:t> </a:t>
            </a:r>
            <a:r>
              <a:rPr lang="sr-Latn-RS" dirty="0" smtClean="0">
                <a:solidFill>
                  <a:schemeClr val="tx2"/>
                </a:solidFill>
              </a:rPr>
              <a:t/>
            </a:r>
            <a:br>
              <a:rPr lang="sr-Latn-RS" dirty="0" smtClean="0">
                <a:solidFill>
                  <a:schemeClr val="tx2"/>
                </a:solidFill>
              </a:rPr>
            </a:br>
            <a:r>
              <a:rPr lang="sr-Latn-RS" dirty="0" smtClean="0">
                <a:solidFill>
                  <a:schemeClr val="tx2"/>
                </a:solidFill>
              </a:rPr>
              <a:t/>
            </a:r>
            <a:br>
              <a:rPr lang="sr-Latn-RS" dirty="0" smtClean="0">
                <a:solidFill>
                  <a:schemeClr val="tx2"/>
                </a:solidFill>
              </a:rPr>
            </a:br>
            <a:r>
              <a:rPr lang="sr-Latn-RS" dirty="0" smtClean="0">
                <a:solidFill>
                  <a:schemeClr val="tx2"/>
                </a:solidFill>
              </a:rPr>
              <a:t/>
            </a:r>
            <a:br>
              <a:rPr lang="sr-Latn-RS" dirty="0" smtClean="0">
                <a:solidFill>
                  <a:schemeClr val="tx2"/>
                </a:solidFill>
              </a:rPr>
            </a:br>
            <a:r>
              <a:rPr lang="sr-Latn-RS" dirty="0" smtClean="0">
                <a:solidFill>
                  <a:schemeClr val="tx2"/>
                </a:solidFill>
              </a:rPr>
              <a:t/>
            </a:r>
            <a:br>
              <a:rPr lang="sr-Latn-RS" dirty="0" smtClean="0">
                <a:solidFill>
                  <a:schemeClr val="tx2"/>
                </a:solidFill>
              </a:rPr>
            </a:br>
            <a:r>
              <a:rPr lang="sr-Latn-RS" dirty="0" smtClean="0">
                <a:solidFill>
                  <a:schemeClr val="tx2"/>
                </a:solidFill>
              </a:rPr>
              <a:t/>
            </a:r>
            <a:br>
              <a:rPr lang="sr-Latn-RS" dirty="0" smtClean="0">
                <a:solidFill>
                  <a:schemeClr val="tx2"/>
                </a:solidFill>
              </a:rPr>
            </a:br>
            <a:r>
              <a:rPr lang="sr-Latn-RS" dirty="0" smtClean="0">
                <a:solidFill>
                  <a:schemeClr val="tx2"/>
                </a:solidFill>
              </a:rPr>
              <a:t/>
            </a:r>
            <a:br>
              <a:rPr lang="sr-Latn-RS" dirty="0" smtClean="0">
                <a:solidFill>
                  <a:schemeClr val="tx2"/>
                </a:solidFill>
              </a:rPr>
            </a:br>
            <a:r>
              <a:rPr lang="sr-Latn-RS" dirty="0" smtClean="0">
                <a:solidFill>
                  <a:schemeClr val="tx2"/>
                </a:solidFill>
              </a:rPr>
              <a:t/>
            </a:r>
            <a:br>
              <a:rPr lang="sr-Latn-RS" dirty="0" smtClean="0">
                <a:solidFill>
                  <a:schemeClr val="tx2"/>
                </a:solidFill>
              </a:rPr>
            </a:br>
            <a:r>
              <a:rPr lang="sr-Latn-RS" dirty="0" smtClean="0">
                <a:solidFill>
                  <a:schemeClr val="tx2"/>
                </a:solidFill>
              </a:rPr>
              <a:t/>
            </a:r>
            <a:br>
              <a:rPr lang="sr-Latn-RS" dirty="0" smtClean="0">
                <a:solidFill>
                  <a:schemeClr val="tx2"/>
                </a:solidFill>
              </a:rPr>
            </a:br>
            <a:r>
              <a:rPr lang="sr-Latn-RS" dirty="0" smtClean="0">
                <a:solidFill>
                  <a:schemeClr val="tx2"/>
                </a:solidFill>
              </a:rPr>
              <a:t/>
            </a:r>
            <a:br>
              <a:rPr lang="sr-Latn-RS" dirty="0" smtClean="0">
                <a:solidFill>
                  <a:schemeClr val="tx2"/>
                </a:solidFill>
              </a:rPr>
            </a:br>
            <a:r>
              <a:rPr lang="sr-Cyrl-CS" b="1" dirty="0" smtClean="0">
                <a:solidFill>
                  <a:schemeClr val="tx2"/>
                </a:solidFill>
              </a:rPr>
              <a:t/>
            </a:r>
            <a:br>
              <a:rPr lang="sr-Cyrl-CS" b="1" dirty="0" smtClean="0">
                <a:solidFill>
                  <a:schemeClr val="tx2"/>
                </a:solidFill>
              </a:rPr>
            </a:br>
            <a:endParaRPr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4381500"/>
          </a:xfrm>
        </p:spPr>
        <p:txBody>
          <a:bodyPr>
            <a:normAutofit/>
          </a:bodyPr>
          <a:lstStyle/>
          <a:p>
            <a:pPr marL="365125" indent="-282575" eaLnBrk="1" hangingPunct="1">
              <a:lnSpc>
                <a:spcPct val="80000"/>
              </a:lnSpc>
            </a:pPr>
            <a:r>
              <a:rPr lang="sr-Cyrl-CS" sz="2800" b="1" dirty="0" smtClean="0">
                <a:solidFill>
                  <a:schemeClr val="tx2"/>
                </a:solidFill>
              </a:rPr>
              <a:t>објављивање распореда кандидата за други уписни круг у основним школама: </a:t>
            </a:r>
            <a:r>
              <a:rPr lang="sr-Cyrl-RS" sz="2800" b="1" dirty="0" smtClean="0">
                <a:solidFill>
                  <a:schemeClr val="tx2"/>
                </a:solidFill>
              </a:rPr>
              <a:t>7</a:t>
            </a:r>
            <a:r>
              <a:rPr lang="sr-Cyrl-CS" sz="2800" b="1" dirty="0" smtClean="0">
                <a:solidFill>
                  <a:schemeClr val="tx2"/>
                </a:solidFill>
              </a:rPr>
              <a:t>.7. до </a:t>
            </a:r>
            <a:r>
              <a:rPr lang="en-US" sz="2800" b="1" dirty="0" smtClean="0">
                <a:solidFill>
                  <a:schemeClr val="tx2"/>
                </a:solidFill>
              </a:rPr>
              <a:t>8</a:t>
            </a:r>
            <a:r>
              <a:rPr lang="sr-Cyrl-CS" sz="2800" b="1" dirty="0" smtClean="0">
                <a:solidFill>
                  <a:schemeClr val="tx2"/>
                </a:solidFill>
              </a:rPr>
              <a:t>:00.</a:t>
            </a:r>
          </a:p>
          <a:p>
            <a:pPr marL="365125" indent="-282575" eaLnBrk="1" hangingPunct="1">
              <a:lnSpc>
                <a:spcPct val="80000"/>
              </a:lnSpc>
            </a:pPr>
            <a:r>
              <a:rPr lang="sr-Cyrl-CS" sz="2800" b="1" dirty="0" smtClean="0">
                <a:solidFill>
                  <a:schemeClr val="tx2"/>
                </a:solidFill>
              </a:rPr>
              <a:t>кандидати који су распоређени подносе документа за упис у средње школе: </a:t>
            </a:r>
            <a:r>
              <a:rPr lang="sr-Cyrl-RS" sz="2800" b="1" dirty="0" smtClean="0">
                <a:solidFill>
                  <a:schemeClr val="tx2"/>
                </a:solidFill>
              </a:rPr>
              <a:t>7</a:t>
            </a:r>
            <a:r>
              <a:rPr lang="sr-Cyrl-CS" sz="2800" b="1" dirty="0" smtClean="0">
                <a:solidFill>
                  <a:schemeClr val="tx2"/>
                </a:solidFill>
              </a:rPr>
              <a:t>. 7. од 8:00 до 15:00.</a:t>
            </a:r>
          </a:p>
          <a:p>
            <a:pPr marL="365125" indent="-282575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sr-Cyrl-CS" sz="2800" b="1" dirty="0" smtClean="0">
                <a:solidFill>
                  <a:schemeClr val="tx2"/>
                </a:solidFill>
              </a:rPr>
              <a:t>Након другог уписног круга, кандидати који нису распоређени обраћају се средњим школама у којима су преостала места.</a:t>
            </a:r>
          </a:p>
          <a:p>
            <a:pPr marL="365125" indent="-282575" algn="ctr" eaLnBrk="1" hangingPunct="1">
              <a:lnSpc>
                <a:spcPct val="80000"/>
              </a:lnSpc>
              <a:buFont typeface="Wingdings 2" pitchFamily="18" charset="2"/>
              <a:buNone/>
            </a:pPr>
            <a:endParaRPr lang="sr-Cyrl-CS" sz="2800" b="1" dirty="0" smtClean="0"/>
          </a:p>
          <a:p>
            <a:pPr marL="365125" indent="-282575" algn="ctr" eaLnBrk="1" hangingPunct="1">
              <a:lnSpc>
                <a:spcPct val="80000"/>
              </a:lnSpc>
              <a:buFont typeface="Wingdings 2" pitchFamily="18" charset="2"/>
              <a:buNone/>
            </a:pPr>
            <a:endParaRPr lang="sr-Cyrl-CS" sz="2800" b="1" dirty="0" smtClean="0"/>
          </a:p>
          <a:p>
            <a:pPr marL="365125" indent="-282575" algn="ctr" eaLnBrk="1" hangingPunct="1">
              <a:lnSpc>
                <a:spcPct val="80000"/>
              </a:lnSpc>
              <a:buFont typeface="Wingdings 2" pitchFamily="18" charset="2"/>
              <a:buNone/>
            </a:pPr>
            <a:endParaRPr lang="sr-Cyrl-CS" sz="2800" b="1" dirty="0" smtClean="0">
              <a:solidFill>
                <a:schemeClr val="tx2"/>
              </a:solidFill>
            </a:endParaRPr>
          </a:p>
          <a:p>
            <a:pPr marL="365125" indent="-282575" algn="ctr" eaLnBrk="1" hangingPunct="1">
              <a:lnSpc>
                <a:spcPct val="80000"/>
              </a:lnSpc>
              <a:buFont typeface="Wingdings 2" pitchFamily="18" charset="2"/>
              <a:buNone/>
            </a:pPr>
            <a:endParaRPr lang="sr-Cyrl-CS" sz="28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6678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i="1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Документа за упис ученика:</a:t>
            </a:r>
            <a:endParaRPr i="1" smtClean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774700" y="1193800"/>
            <a:ext cx="8267700" cy="5664200"/>
          </a:xfrm>
        </p:spPr>
        <p:txBody>
          <a:bodyPr>
            <a:normAutofit fontScale="92500" lnSpcReduction="20000"/>
          </a:bodyPr>
          <a:lstStyle/>
          <a:p>
            <a:pPr marL="365125" indent="-282575" eaLnBrk="1" hangingPunct="1">
              <a:lnSpc>
                <a:spcPct val="80000"/>
              </a:lnSpc>
            </a:pPr>
            <a:r>
              <a:rPr lang="sr-Cyrl-CS" b="1" dirty="0" smtClean="0">
                <a:solidFill>
                  <a:schemeClr val="tx2"/>
                </a:solidFill>
              </a:rPr>
              <a:t>пријава за упис,</a:t>
            </a:r>
          </a:p>
          <a:p>
            <a:pPr marL="365125" indent="-282575" eaLnBrk="1" hangingPunct="1">
              <a:lnSpc>
                <a:spcPct val="80000"/>
              </a:lnSpc>
            </a:pPr>
            <a:r>
              <a:rPr lang="sr-Cyrl-CS" b="1" dirty="0" smtClean="0">
                <a:solidFill>
                  <a:schemeClr val="tx2"/>
                </a:solidFill>
              </a:rPr>
              <a:t>оригинално сведочанство о завршеној основној школи, уверење о  полагању завршног испита</a:t>
            </a:r>
          </a:p>
          <a:p>
            <a:pPr marL="365125" indent="-282575" eaLnBrk="1" hangingPunct="1">
              <a:lnSpc>
                <a:spcPct val="80000"/>
              </a:lnSpc>
            </a:pPr>
            <a:r>
              <a:rPr lang="sr-Cyrl-CS" b="1" dirty="0" smtClean="0">
                <a:solidFill>
                  <a:schemeClr val="tx2"/>
                </a:solidFill>
              </a:rPr>
              <a:t>извод из матичне књиге рођених</a:t>
            </a:r>
          </a:p>
          <a:p>
            <a:pPr marL="365125" indent="-282575" eaLnBrk="1" hangingPunct="1">
              <a:lnSpc>
                <a:spcPct val="80000"/>
              </a:lnSpc>
            </a:pPr>
            <a:r>
              <a:rPr lang="sr-Cyrl-CS" b="1" dirty="0" smtClean="0">
                <a:solidFill>
                  <a:schemeClr val="tx2"/>
                </a:solidFill>
              </a:rPr>
              <a:t>уверење о испуњавању здравствених услова ако су прописани за дати образовни профил,</a:t>
            </a:r>
          </a:p>
          <a:p>
            <a:pPr marL="365125" indent="-282575" eaLnBrk="1" hangingPunct="1">
              <a:lnSpc>
                <a:spcPct val="80000"/>
              </a:lnSpc>
            </a:pPr>
            <a:r>
              <a:rPr lang="sr-Cyrl-CS" b="1" dirty="0" smtClean="0">
                <a:solidFill>
                  <a:schemeClr val="tx2"/>
                </a:solidFill>
              </a:rPr>
              <a:t>дипломе о освојеном </a:t>
            </a:r>
            <a:r>
              <a:rPr lang="sr-Latn-CS" b="1" dirty="0" smtClean="0">
                <a:solidFill>
                  <a:schemeClr val="tx2"/>
                </a:solidFill>
              </a:rPr>
              <a:t>I, II </a:t>
            </a:r>
            <a:r>
              <a:rPr lang="sr-Cyrl-CS" b="1" dirty="0" smtClean="0">
                <a:solidFill>
                  <a:schemeClr val="tx2"/>
                </a:solidFill>
              </a:rPr>
              <a:t>или</a:t>
            </a:r>
            <a:r>
              <a:rPr lang="sr-Latn-CS" b="1" dirty="0" smtClean="0">
                <a:solidFill>
                  <a:schemeClr val="tx2"/>
                </a:solidFill>
              </a:rPr>
              <a:t> III</a:t>
            </a:r>
            <a:r>
              <a:rPr lang="sr-Cyrl-CS" b="1" dirty="0" smtClean="0">
                <a:solidFill>
                  <a:schemeClr val="tx2"/>
                </a:solidFill>
              </a:rPr>
              <a:t> месту на међународном, савезном или републичком такмичењу ученика </a:t>
            </a:r>
            <a:r>
              <a:rPr lang="sr-Latn-CS" b="1" dirty="0" smtClean="0">
                <a:solidFill>
                  <a:schemeClr val="tx2"/>
                </a:solidFill>
              </a:rPr>
              <a:t>VIII</a:t>
            </a:r>
            <a:r>
              <a:rPr lang="sr-Cyrl-CS" b="1" dirty="0" smtClean="0">
                <a:solidFill>
                  <a:schemeClr val="tx2"/>
                </a:solidFill>
              </a:rPr>
              <a:t> разреда основне школе,</a:t>
            </a:r>
          </a:p>
          <a:p>
            <a:pPr marL="365125" indent="-282575" eaLnBrk="1" hangingPunct="1">
              <a:lnSpc>
                <a:spcPct val="80000"/>
              </a:lnSpc>
            </a:pPr>
            <a:r>
              <a:rPr lang="sr-Cyrl-CS" b="1" dirty="0" smtClean="0">
                <a:solidFill>
                  <a:schemeClr val="tx2"/>
                </a:solidFill>
              </a:rPr>
              <a:t>дипломе или други докази о посебним достигнућима (за случај да се по броју бодова не може утврдити редослед кандидата),</a:t>
            </a:r>
          </a:p>
          <a:p>
            <a:pPr marL="365125" indent="-282575" eaLnBrk="1" hangingPunct="1">
              <a:lnSpc>
                <a:spcPct val="80000"/>
              </a:lnSpc>
            </a:pPr>
            <a:r>
              <a:rPr lang="sr-Cyrl-CS" b="1" dirty="0" smtClean="0">
                <a:solidFill>
                  <a:schemeClr val="tx2"/>
                </a:solidFill>
              </a:rPr>
              <a:t>потврда одговарајућег спортског савеза за упис у гимназију за спортисте.</a:t>
            </a:r>
            <a:endParaRPr lang="en-US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r-Cyrl-CS" smtClean="0"/>
              <a:t>  </a:t>
            </a:r>
            <a:endParaRPr lang="en-US" smtClean="0"/>
          </a:p>
        </p:txBody>
      </p:sp>
      <p:sp>
        <p:nvSpPr>
          <p:cNvPr id="53319" name="Text Box 71"/>
          <p:cNvSpPr txBox="1">
            <a:spLocks noChangeArrowheads="1"/>
          </p:cNvSpPr>
          <p:nvPr/>
        </p:nvSpPr>
        <p:spPr bwMode="auto">
          <a:xfrm>
            <a:off x="301625" y="1695450"/>
            <a:ext cx="8842375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sr-Cyrl-C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РОДИТЕЉИ СУ У ОБАВЕЗИ</a:t>
            </a:r>
            <a:r>
              <a:rPr lang="sr-Cyrl-C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sr-Cyrl-C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ДА       РЕДОВНО ПРАТЕ СВА УПУТСТВА</a:t>
            </a:r>
          </a:p>
          <a:p>
            <a:pPr algn="ctr">
              <a:defRPr/>
            </a:pPr>
            <a:r>
              <a:rPr lang="sr-Cyrl-C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И ОБАВЕШТЕЊА КОЈА БУДУ ИСТАКНУТА НА ОГЛАСНОЈ ТАБЛИ ШКОЛЕ</a:t>
            </a:r>
          </a:p>
          <a:p>
            <a:pPr algn="ctr">
              <a:defRPr/>
            </a:pPr>
            <a:r>
              <a:rPr lang="sr-Cyrl-C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И ПОШТУЈУ У ТОМ ТРЕНУТКУ ЗАХТЕВАНЕ РОКОВЕ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en-US" sz="3200" b="1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hlinkClick r:id="rId2"/>
            </a:endParaRPr>
          </a:p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2"/>
              </a:rPr>
              <a:t>www.upis.mpn.gov.rs</a:t>
            </a:r>
            <a:endParaRPr 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sr-Cyrl-CS" sz="3200" b="1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en-US" sz="3200" b="1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841500"/>
            <a:ext cx="8458200" cy="34163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i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vantGarde Md BT" pitchFamily="34" charset="0"/>
              </a:rPr>
              <a:t>ИЗБОР ЗАНИМАЊА И  СРЕДЊЕ ШКОЛЕ УЧЕНИКА ОСМОГ РАЗРЕДА</a:t>
            </a:r>
            <a:endParaRPr i="1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vantGarde Md BT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22375" y="230188"/>
            <a:ext cx="7145338" cy="10461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2800" b="1" i="1" smtClean="0">
                <a:solidFill>
                  <a:schemeClr val="tx2">
                    <a:satMod val="130000"/>
                  </a:schemeClr>
                </a:solidFill>
              </a:rPr>
              <a:t>ШТА ЈЕ ВАЖНО ДА БИ ИЗБОР БИО ПРАВИ</a:t>
            </a:r>
            <a:r>
              <a:rPr sz="2800" b="1" i="1" smtClean="0">
                <a:solidFill>
                  <a:schemeClr val="tx2">
                    <a:satMod val="130000"/>
                  </a:schemeClr>
                </a:solidFill>
              </a:rPr>
              <a:t>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20700" y="1943100"/>
            <a:ext cx="7696200" cy="4038600"/>
          </a:xfrm>
        </p:spPr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r-Cyrl-CS" sz="3600" b="1" u="sng" dirty="0" smtClean="0">
                <a:solidFill>
                  <a:schemeClr val="tx2"/>
                </a:solidFill>
              </a:rPr>
              <a:t>Потребно је да избор</a:t>
            </a:r>
            <a:r>
              <a:rPr lang="sr-Cyrl-CS" b="1" u="sng" dirty="0" smtClean="0">
                <a:solidFill>
                  <a:schemeClr val="tx2"/>
                </a:solidFill>
              </a:rPr>
              <a:t> </a:t>
            </a:r>
            <a:r>
              <a:rPr lang="sr-Cyrl-CS" sz="3600" b="1" u="sng" dirty="0" smtClean="0">
                <a:solidFill>
                  <a:schemeClr val="tx2"/>
                </a:solidFill>
              </a:rPr>
              <a:t>занимања</a:t>
            </a:r>
            <a:r>
              <a:rPr lang="sr-Cyrl-CS" b="1" u="sng" dirty="0" smtClean="0">
                <a:solidFill>
                  <a:schemeClr val="tx2"/>
                </a:solidFill>
              </a:rPr>
              <a:t> </a:t>
            </a:r>
            <a:r>
              <a:rPr lang="sr-Cyrl-CS" sz="3600" b="1" u="sng" dirty="0" smtClean="0">
                <a:solidFill>
                  <a:schemeClr val="tx2"/>
                </a:solidFill>
              </a:rPr>
              <a:t>буде</a:t>
            </a:r>
            <a:r>
              <a:rPr lang="sr-Cyrl-CS" b="1" u="sng" dirty="0" smtClean="0">
                <a:solidFill>
                  <a:schemeClr val="tx2"/>
                </a:solidFill>
              </a:rPr>
              <a:t> </a:t>
            </a:r>
            <a:r>
              <a:rPr lang="sr-Cyrl-CS" sz="3600" b="1" u="sng" dirty="0" smtClean="0">
                <a:solidFill>
                  <a:schemeClr val="tx2"/>
                </a:solidFill>
              </a:rPr>
              <a:t>усклађен</a:t>
            </a:r>
            <a:r>
              <a:rPr lang="sr-Cyrl-CS" b="1" u="sng" dirty="0" smtClean="0">
                <a:solidFill>
                  <a:schemeClr val="tx2"/>
                </a:solidFill>
              </a:rPr>
              <a:t> </a:t>
            </a:r>
            <a:r>
              <a:rPr lang="sr-Cyrl-CS" sz="3600" b="1" u="sng" dirty="0" smtClean="0">
                <a:solidFill>
                  <a:schemeClr val="tx2"/>
                </a:solidFill>
              </a:rPr>
              <a:t>са</a:t>
            </a:r>
            <a:r>
              <a:rPr lang="en-US" b="1" u="sng" dirty="0" smtClean="0">
                <a:solidFill>
                  <a:schemeClr val="tx2"/>
                </a:solidFill>
              </a:rPr>
              <a:t>:  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sr-Cyrl-CS" sz="3600" dirty="0" smtClean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3600" b="1" dirty="0" smtClean="0">
                <a:solidFill>
                  <a:schemeClr val="tx2"/>
                </a:solidFill>
              </a:rPr>
              <a:t>Професионалним интересовањима ученика</a:t>
            </a:r>
            <a:endParaRPr lang="en-US" sz="3600" b="1" dirty="0" smtClean="0">
              <a:solidFill>
                <a:schemeClr val="tx2"/>
              </a:solidFill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3600" b="1" dirty="0" smtClean="0">
                <a:solidFill>
                  <a:schemeClr val="tx2"/>
                </a:solidFill>
              </a:rPr>
              <a:t>Способностима ученика</a:t>
            </a:r>
            <a:endParaRPr lang="en-US" sz="3600" b="1" dirty="0" smtClean="0">
              <a:solidFill>
                <a:schemeClr val="tx2"/>
              </a:solidFill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3600" b="1" dirty="0" smtClean="0">
                <a:solidFill>
                  <a:schemeClr val="tx2"/>
                </a:solidFill>
              </a:rPr>
              <a:t>Особинама личности</a:t>
            </a:r>
            <a:endParaRPr lang="en-US" sz="3600" b="1" dirty="0" smtClean="0">
              <a:solidFill>
                <a:schemeClr val="tx2"/>
              </a:solidFill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3600" b="1" dirty="0" smtClean="0">
                <a:solidFill>
                  <a:schemeClr val="tx2"/>
                </a:solidFill>
              </a:rPr>
              <a:t>Школским успехом и радним навикама</a:t>
            </a:r>
            <a:endParaRPr lang="en-US" sz="3600" b="1" dirty="0" smtClean="0">
              <a:solidFill>
                <a:schemeClr val="tx2"/>
              </a:solidFill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sr-Cyrl-CS" sz="2800" b="1" u="sng" dirty="0" smtClean="0">
              <a:solidFill>
                <a:schemeClr val="accent1"/>
              </a:solidFill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800" b="1" dirty="0" smtClean="0">
              <a:solidFill>
                <a:schemeClr val="folHlink"/>
              </a:solidFill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500" dirty="0" smtClean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500" dirty="0" smtClean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5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1282700" y="766763"/>
            <a:ext cx="692150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r-Cyrl-CS" sz="2800" b="1" i="1">
                <a:solidFill>
                  <a:schemeClr val="tx2"/>
                </a:solidFill>
              </a:rPr>
              <a:t>Најчешће грешке које се праве у избору школе и занимања</a:t>
            </a:r>
            <a:r>
              <a:rPr lang="en-US" sz="2800" b="1" i="1">
                <a:solidFill>
                  <a:schemeClr val="tx2"/>
                </a:solidFill>
              </a:rPr>
              <a:t>:</a:t>
            </a:r>
            <a:endParaRPr lang="sr-Cyrl-CS" sz="2800" b="1" i="1">
              <a:solidFill>
                <a:schemeClr val="tx2"/>
              </a:solidFill>
            </a:endParaRPr>
          </a:p>
          <a:p>
            <a:endParaRPr lang="en-US" sz="2800" b="1" u="sng">
              <a:solidFill>
                <a:schemeClr val="folHlink"/>
              </a:solidFill>
            </a:endParaRPr>
          </a:p>
          <a:p>
            <a:pPr>
              <a:buFontTx/>
              <a:buChar char="•"/>
            </a:pPr>
            <a:r>
              <a:rPr lang="sr-Cyrl-CS" sz="2800" b="1">
                <a:solidFill>
                  <a:schemeClr val="tx2"/>
                </a:solidFill>
              </a:rPr>
              <a:t>Уписаћу се у ту школу јер и моји другови иду тамо</a:t>
            </a:r>
            <a:r>
              <a:rPr lang="en-US" sz="2800" b="1">
                <a:solidFill>
                  <a:schemeClr val="tx2"/>
                </a:solidFill>
              </a:rPr>
              <a:t>!</a:t>
            </a:r>
            <a:endParaRPr lang="sr-Cyrl-CS" sz="2800" b="1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r>
              <a:rPr lang="sr-Cyrl-CS" sz="2800" b="1">
                <a:solidFill>
                  <a:schemeClr val="tx2"/>
                </a:solidFill>
              </a:rPr>
              <a:t>Уписаћу се у ту школу јер је популарна</a:t>
            </a:r>
            <a:r>
              <a:rPr lang="en-US" sz="2800" b="1">
                <a:solidFill>
                  <a:schemeClr val="tx2"/>
                </a:solidFill>
              </a:rPr>
              <a:t>!</a:t>
            </a:r>
          </a:p>
          <a:p>
            <a:pPr>
              <a:buFontTx/>
              <a:buChar char="•"/>
            </a:pPr>
            <a:r>
              <a:rPr lang="sr-Cyrl-CS" sz="2800" b="1">
                <a:solidFill>
                  <a:schemeClr val="tx2"/>
                </a:solidFill>
              </a:rPr>
              <a:t>Уписаћу се у школу коју су за мене одабрали моји родитељи</a:t>
            </a:r>
            <a:r>
              <a:rPr lang="en-US" sz="2800" b="1">
                <a:solidFill>
                  <a:schemeClr val="tx2"/>
                </a:solidFill>
              </a:rPr>
              <a:t>!</a:t>
            </a:r>
          </a:p>
          <a:p>
            <a:pPr>
              <a:buFontTx/>
              <a:buChar char="•"/>
            </a:pPr>
            <a:r>
              <a:rPr lang="sr-Cyrl-CS" sz="2800" b="1">
                <a:solidFill>
                  <a:schemeClr val="tx2"/>
                </a:solidFill>
              </a:rPr>
              <a:t>Уписаћу се у најближу школу</a:t>
            </a:r>
            <a:r>
              <a:rPr lang="en-US" sz="2800" b="1">
                <a:solidFill>
                  <a:schemeClr val="tx2"/>
                </a:solidFill>
              </a:rPr>
              <a:t>!</a:t>
            </a:r>
            <a:endParaRPr lang="sr-Cyrl-CS" sz="2800" b="1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r>
              <a:rPr lang="sr-Cyrl-CS" sz="2800" b="1">
                <a:solidFill>
                  <a:schemeClr val="tx2"/>
                </a:solidFill>
              </a:rPr>
              <a:t>Уписаћу се било где јер имам слаб успех</a:t>
            </a:r>
            <a:r>
              <a:rPr lang="en-US" sz="2800" b="1">
                <a:solidFill>
                  <a:schemeClr val="tx2"/>
                </a:solidFill>
              </a:rPr>
              <a:t>!</a:t>
            </a:r>
          </a:p>
          <a:p>
            <a:pPr>
              <a:buFontTx/>
              <a:buChar char="•"/>
            </a:pPr>
            <a:r>
              <a:rPr lang="sr-Cyrl-CS" sz="2800" b="1">
                <a:solidFill>
                  <a:schemeClr val="tx2"/>
                </a:solidFill>
              </a:rPr>
              <a:t>Одлука је донета и не размишљам о другим школама</a:t>
            </a:r>
            <a:endParaRPr lang="en-US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3200" b="1" i="1" smtClean="0">
                <a:solidFill>
                  <a:schemeClr val="tx2">
                    <a:satMod val="130000"/>
                  </a:schemeClr>
                </a:solidFill>
              </a:rPr>
              <a:t>Шта смо ми урадили како би помогли да избор школе ученика буде прави</a:t>
            </a:r>
            <a:r>
              <a:rPr sz="3200" b="1" i="1" smtClean="0">
                <a:solidFill>
                  <a:schemeClr val="tx2">
                    <a:satMod val="130000"/>
                  </a:schemeClr>
                </a:solidFill>
              </a:rPr>
              <a:t>?</a:t>
            </a:r>
            <a:r>
              <a:rPr b="1" i="1" smtClean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877888" y="1776413"/>
            <a:ext cx="7772400" cy="4675187"/>
          </a:xfrm>
        </p:spPr>
        <p:txBody>
          <a:bodyPr/>
          <a:lstStyle/>
          <a:p>
            <a:pPr eaLnBrk="1" hangingPunct="1"/>
            <a:r>
              <a:rPr lang="sr-Cyrl-CS" sz="2800" b="1" dirty="0" smtClean="0">
                <a:solidFill>
                  <a:schemeClr val="tx2"/>
                </a:solidFill>
              </a:rPr>
              <a:t>Анализу школског успеха ученика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sr-Cyrl-CS" sz="2800" b="1" dirty="0" smtClean="0">
                <a:solidFill>
                  <a:schemeClr val="tx2"/>
                </a:solidFill>
              </a:rPr>
              <a:t>Анализу занимања која интересују ученике </a:t>
            </a:r>
          </a:p>
          <a:p>
            <a:pPr eaLnBrk="1" hangingPunct="1"/>
            <a:r>
              <a:rPr lang="sr-Cyrl-CS" sz="2800" b="1" dirty="0" smtClean="0">
                <a:solidFill>
                  <a:schemeClr val="tx2"/>
                </a:solidFill>
              </a:rPr>
              <a:t>Психолошко тестирање ученика осмог разреда /ТЕСТ ИНТЕРЕСОВАЊА у школи /, разговори са родитељима и ученицима</a:t>
            </a:r>
          </a:p>
          <a:p>
            <a:pPr eaLnBrk="1" hangingPunct="1"/>
            <a:r>
              <a:rPr lang="sr-Cyrl-CS" sz="2800" b="1" dirty="0" smtClean="0">
                <a:solidFill>
                  <a:schemeClr val="tx2"/>
                </a:solidFill>
              </a:rPr>
              <a:t>На ЧОС-у водич кроз занимања и ученички портфолио</a:t>
            </a:r>
          </a:p>
          <a:p>
            <a:pPr eaLnBrk="1" hangingPunct="1"/>
            <a:r>
              <a:rPr lang="sr-Cyrl-CS" sz="2800" b="1" dirty="0" smtClean="0">
                <a:solidFill>
                  <a:schemeClr val="tx2"/>
                </a:solidFill>
              </a:rPr>
              <a:t>Представљање средњих школа</a:t>
            </a:r>
          </a:p>
          <a:p>
            <a:pPr eaLnBrk="1" hangingPunct="1">
              <a:buNone/>
            </a:pPr>
            <a:endParaRPr lang="en-US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19100" y="723900"/>
            <a:ext cx="8191500" cy="5816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4400" b="1" i="1" smtClean="0">
                <a:solidFill>
                  <a:schemeClr val="tx2"/>
                </a:solidFill>
              </a:rPr>
              <a:t>Шта даље?</a:t>
            </a:r>
            <a:endParaRPr lang="en-US" sz="4400" b="1" i="1" smtClean="0">
              <a:solidFill>
                <a:schemeClr val="tx2"/>
              </a:solidFill>
              <a:latin typeface="Corbel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4400" smtClean="0">
              <a:solidFill>
                <a:srgbClr val="C00000"/>
              </a:solidFill>
            </a:endParaRPr>
          </a:p>
          <a:p>
            <a:pPr eaLnBrk="1" hangingPunct="1"/>
            <a:r>
              <a:rPr lang="en-US" sz="3200" b="1" smtClean="0">
                <a:solidFill>
                  <a:schemeClr val="tx2"/>
                </a:solidFill>
              </a:rPr>
              <a:t>Након завршетка наставне године за ученике осмог разреда свакодневно ће се организовати припремна настава у школи /блок часова из седам предмета/.</a:t>
            </a:r>
          </a:p>
          <a:p>
            <a:pPr eaLnBrk="1" hangingPunct="1"/>
            <a:r>
              <a:rPr lang="en-US" sz="3200" b="1" smtClean="0">
                <a:solidFill>
                  <a:schemeClr val="tx2"/>
                </a:solidFill>
              </a:rPr>
              <a:t>Распоред тих часова ће бити видно истакнут 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2"/>
          <p:cNvSpPr txBox="1">
            <a:spLocks noChangeArrowheads="1"/>
          </p:cNvSpPr>
          <p:nvPr/>
        </p:nvSpPr>
        <p:spPr bwMode="auto">
          <a:xfrm>
            <a:off x="1155700" y="1981200"/>
            <a:ext cx="7391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/>
              <a:t>     ХВАЛА НА ПАЖЊИ !</a:t>
            </a:r>
          </a:p>
          <a:p>
            <a:endParaRPr lang="en-US" sz="4000" dirty="0"/>
          </a:p>
          <a:p>
            <a:pPr algn="ctr"/>
            <a:r>
              <a:rPr lang="sr-Cyrl-RS" sz="3200" dirty="0" smtClean="0"/>
              <a:t>	Зорица Здравковић Јовановић</a:t>
            </a:r>
            <a:endParaRPr lang="en-US" sz="3200" dirty="0"/>
          </a:p>
          <a:p>
            <a:pPr algn="ctr"/>
            <a:r>
              <a:rPr lang="en-US" sz="2800" dirty="0"/>
              <a:t>  </a:t>
            </a:r>
            <a:r>
              <a:rPr lang="en-US" sz="2800" dirty="0" smtClean="0"/>
              <a:t>ДИРЕКТОР </a:t>
            </a:r>
            <a:r>
              <a:rPr lang="en-US" sz="2800" dirty="0"/>
              <a:t>ШКОЛЕ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28650" indent="-628650" eaLnBrk="1" fontAlgn="auto" hangingPunct="1">
              <a:spcAft>
                <a:spcPts val="0"/>
              </a:spcAft>
              <a:defRPr/>
            </a:pPr>
            <a:r>
              <a:rPr lang="sr-Cyrl-CS" b="1" i="1" smtClean="0">
                <a:solidFill>
                  <a:schemeClr val="tx2">
                    <a:satMod val="130000"/>
                  </a:schemeClr>
                </a:solidFill>
              </a:rPr>
              <a:t>Општи услови:</a:t>
            </a:r>
            <a:endParaRPr b="1" i="1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673100" y="1625600"/>
            <a:ext cx="6415088" cy="1357313"/>
          </a:xfrm>
        </p:spPr>
        <p:txBody>
          <a:bodyPr/>
          <a:lstStyle/>
          <a:p>
            <a:pPr eaLnBrk="1" hangingPunct="1"/>
            <a:r>
              <a:rPr lang="sr-Cyrl-CS" sz="3200" b="1" smtClean="0">
                <a:solidFill>
                  <a:schemeClr val="tx2"/>
                </a:solidFill>
              </a:rPr>
              <a:t>завршена основна школа</a:t>
            </a:r>
          </a:p>
          <a:p>
            <a:pPr eaLnBrk="1" hangingPunct="1"/>
            <a:r>
              <a:rPr lang="sr-Cyrl-CS" sz="3200" b="1" smtClean="0">
                <a:solidFill>
                  <a:schemeClr val="tx2"/>
                </a:solidFill>
              </a:rPr>
              <a:t>полагање завршног испита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685800" y="4013200"/>
            <a:ext cx="7696200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sr-Cyrl-CS" sz="2800" b="1">
                <a:solidFill>
                  <a:schemeClr val="tx2"/>
                </a:solidFill>
              </a:rPr>
              <a:t>здравствени услови који проистичу из захтева рада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sr-Cyrl-CS" sz="2800" b="1">
                <a:solidFill>
                  <a:schemeClr val="tx2"/>
                </a:solidFill>
              </a:rPr>
              <a:t>посебне способности</a:t>
            </a:r>
            <a:r>
              <a:rPr lang="en-US" sz="28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025525" y="3165475"/>
            <a:ext cx="3735388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 sz="3300" b="1" i="1">
                <a:solidFill>
                  <a:schemeClr val="tx2"/>
                </a:solidFill>
                <a:latin typeface="Arial" charset="0"/>
              </a:rPr>
              <a:t>Посебни услови:</a:t>
            </a:r>
            <a:endParaRPr lang="en-US" sz="3300" b="1" i="1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04800"/>
            <a:ext cx="7793037" cy="863600"/>
          </a:xfrm>
        </p:spPr>
        <p:txBody>
          <a:bodyPr>
            <a:normAutofit/>
          </a:bodyPr>
          <a:lstStyle/>
          <a:p>
            <a:pPr marL="628650" indent="-628650" algn="ctr" eaLnBrk="1" fontAlgn="auto" hangingPunct="1">
              <a:spcAft>
                <a:spcPts val="0"/>
              </a:spcAft>
              <a:defRPr/>
            </a:pPr>
            <a:r>
              <a:rPr lang="sr-Cyrl-CS" sz="3600" b="1" smtClean="0">
                <a:solidFill>
                  <a:schemeClr val="tx2">
                    <a:satMod val="130000"/>
                  </a:schemeClr>
                </a:solidFill>
              </a:rPr>
              <a:t>Начин и мерила за упис ученика</a:t>
            </a:r>
            <a:endParaRPr sz="400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444500" y="2068513"/>
            <a:ext cx="8699500" cy="41148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sr-Cyrl-CS" sz="3200" b="1" smtClean="0">
                <a:solidFill>
                  <a:schemeClr val="tx2"/>
                </a:solidFill>
              </a:rPr>
              <a:t>Редослед кандидата за упис у гимназију и стручну школу у четворогодишњем и трогодишњем трајању се утврђује према укупном броју бодова остварених на основу:</a:t>
            </a:r>
          </a:p>
          <a:p>
            <a:pPr algn="ctr" eaLnBrk="1" hangingPunct="1">
              <a:lnSpc>
                <a:spcPct val="80000"/>
              </a:lnSpc>
              <a:buClr>
                <a:schemeClr val="hlink"/>
              </a:buClr>
              <a:buFont typeface="Wingdings" pitchFamily="2" charset="2"/>
              <a:buNone/>
            </a:pPr>
            <a:endParaRPr lang="sr-Cyrl-CS" sz="3200" b="1" smtClean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sr-Cyrl-CS" sz="3200" b="1" smtClean="0">
                <a:solidFill>
                  <a:schemeClr val="tx2"/>
                </a:solidFill>
              </a:rPr>
              <a:t>   Општег успеха у VI, VII и VIII разреду основне школе</a:t>
            </a:r>
          </a:p>
          <a:p>
            <a:pPr algn="ctr" eaLnBrk="1" hangingPunct="1">
              <a:lnSpc>
                <a:spcPct val="8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sr-Cyrl-CS" sz="3200" b="1" smtClean="0">
                <a:solidFill>
                  <a:schemeClr val="tx2"/>
                </a:solidFill>
              </a:rPr>
              <a:t>На основу успеха на завршном испиту, односно пријемном испиту</a:t>
            </a:r>
            <a:endParaRPr lang="en-US" sz="3200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z="3200" b="1" i="1" smtClean="0">
                <a:solidFill>
                  <a:schemeClr val="tx2">
                    <a:satMod val="130000"/>
                  </a:schemeClr>
                </a:solidFill>
              </a:rPr>
              <a:t>Начин и мерила за упис ученика</a:t>
            </a:r>
            <a:endParaRPr sz="3200" i="1"/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sz="3200" b="1" smtClean="0">
                <a:solidFill>
                  <a:schemeClr val="tx2"/>
                </a:solidFill>
              </a:rPr>
              <a:t>Редослед кандидата за упис у школе за које се полаже пријемни испит утврђује се на основу:</a:t>
            </a:r>
          </a:p>
          <a:p>
            <a:pPr eaLnBrk="1" hangingPunct="1"/>
            <a:r>
              <a:rPr lang="en-US" sz="3200" b="1" smtClean="0">
                <a:solidFill>
                  <a:schemeClr val="tx2"/>
                </a:solidFill>
              </a:rPr>
              <a:t>Упеха на завршном испиту</a:t>
            </a:r>
          </a:p>
          <a:p>
            <a:pPr eaLnBrk="1" hangingPunct="1"/>
            <a:r>
              <a:rPr lang="sr-Cyrl-CS" sz="3200" b="1" smtClean="0">
                <a:solidFill>
                  <a:schemeClr val="tx2"/>
                </a:solidFill>
              </a:rPr>
              <a:t>Општег успеха у VI, VII и VIII разреду основне школе</a:t>
            </a:r>
          </a:p>
          <a:p>
            <a:pPr eaLnBrk="1" hangingPunct="1"/>
            <a:r>
              <a:rPr lang="sr-Cyrl-CS" sz="3200" b="1" smtClean="0">
                <a:solidFill>
                  <a:schemeClr val="tx2"/>
                </a:solidFill>
              </a:rPr>
              <a:t>Успеха на пријемном испиту</a:t>
            </a:r>
          </a:p>
          <a:p>
            <a:pPr eaLnBrk="1" hangingPunct="1"/>
            <a:r>
              <a:rPr lang="sr-Cyrl-CS" sz="3200" b="1" smtClean="0">
                <a:solidFill>
                  <a:schemeClr val="tx2"/>
                </a:solidFill>
              </a:rPr>
              <a:t>Резултата постигнутих на такмичењима ученика 8. разреда ОШ</a:t>
            </a:r>
            <a:endParaRPr lang="en-US" sz="3200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b="1" i="1" smtClean="0">
                <a:solidFill>
                  <a:schemeClr val="tx2">
                    <a:satMod val="130000"/>
                  </a:schemeClr>
                </a:solidFill>
              </a:rPr>
              <a:t>Вредновање општег успеха</a:t>
            </a:r>
            <a:endParaRPr b="1" i="1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65125" indent="-282575" algn="just" eaLnBrk="1" hangingPunct="1">
              <a:buFont typeface="Wingdings" pitchFamily="2" charset="2"/>
              <a:buNone/>
            </a:pPr>
            <a:r>
              <a:rPr lang="sr-Cyrl-CS" smtClean="0"/>
              <a:t>  </a:t>
            </a:r>
            <a:endParaRPr lang="en-US" smtClean="0"/>
          </a:p>
          <a:p>
            <a:pPr marL="365125" indent="-282575" algn="just" eaLnBrk="1" hangingPunct="1">
              <a:buFont typeface="Wingdings" pitchFamily="2" charset="2"/>
              <a:buNone/>
            </a:pPr>
            <a:r>
              <a:rPr lang="sr-Cyrl-CS" sz="3200" b="1" smtClean="0">
                <a:solidFill>
                  <a:schemeClr val="tx2"/>
                </a:solidFill>
              </a:rPr>
              <a:t>Општи успех у VI, VII и VIII разреду основне школе исказује се бројем бодова (највише 70), тако што се средња оцена на крају VI разреда помножи са 4, а  VII и VIII разреда основне школе помноже бројем 5 (заокружено на две децимале) и саберу. </a:t>
            </a:r>
          </a:p>
          <a:p>
            <a:pPr marL="365125" indent="-282575" algn="ctr" eaLnBrk="1" hangingPunct="1">
              <a:buFont typeface="Wingdings" pitchFamily="2" charset="2"/>
              <a:buNone/>
            </a:pPr>
            <a:endParaRPr lang="en-US" sz="32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0"/>
            <a:ext cx="7743825" cy="1701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4000" b="1" i="1" smtClean="0">
                <a:solidFill>
                  <a:schemeClr val="tx2">
                    <a:satMod val="130000"/>
                  </a:schemeClr>
                </a:solidFill>
              </a:rPr>
              <a:t>Вредновање успеха на такмичењима</a:t>
            </a:r>
            <a:endParaRPr b="1" i="1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317500" y="1574800"/>
            <a:ext cx="8637588" cy="49022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sr-Cyrl-CS" sz="2800" b="1" dirty="0" smtClean="0">
                <a:solidFill>
                  <a:schemeClr val="tx2"/>
                </a:solidFill>
              </a:rPr>
              <a:t>Резултати постигнути на такмичењима вреднују се тако што се кандидату који је у VIII разреду основне школе освојио једно од прва три појединачна места на међународним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sr-Cyrl-CS" sz="2800" b="1" dirty="0" smtClean="0">
                <a:solidFill>
                  <a:schemeClr val="tx2"/>
                </a:solidFill>
              </a:rPr>
              <a:t>и републичким такмичењима из предмета који су обухваћени завршним испитом и која имају најмање три нивоа такмичења, додељују одређени, правилником предвиђени бодови.</a:t>
            </a:r>
          </a:p>
          <a:p>
            <a:r>
              <a:rPr lang="sr-Cyrl-CS" sz="2800" b="1" dirty="0" smtClean="0"/>
              <a:t>Прво место-6</a:t>
            </a:r>
          </a:p>
          <a:p>
            <a:r>
              <a:rPr lang="sr-Cyrl-CS" sz="2800" b="1" dirty="0" smtClean="0">
                <a:solidFill>
                  <a:schemeClr val="tx2"/>
                </a:solidFill>
              </a:rPr>
              <a:t>Друго место-4</a:t>
            </a:r>
          </a:p>
          <a:p>
            <a:r>
              <a:rPr lang="sr-Cyrl-CS" sz="2800" b="1" dirty="0" smtClean="0"/>
              <a:t>Треће место-2</a:t>
            </a:r>
            <a:endParaRPr lang="sr-Cyrl-CS" sz="2800" b="1" dirty="0" smtClean="0">
              <a:solidFill>
                <a:schemeClr val="tx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sr-Cyrl-CS" sz="2800" b="1" dirty="0" smtClean="0">
              <a:solidFill>
                <a:schemeClr val="tx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609600"/>
            <a:ext cx="8491538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3600" b="1" i="1" smtClean="0">
                <a:solidFill>
                  <a:schemeClr val="tx2">
                    <a:satMod val="130000"/>
                  </a:schemeClr>
                </a:solidFill>
              </a:rPr>
              <a:t>Вредновање завршног испита</a:t>
            </a:r>
            <a:endParaRPr sz="3600" b="1" i="1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266700" y="1752600"/>
            <a:ext cx="8688388" cy="4379913"/>
          </a:xfrm>
        </p:spPr>
        <p:txBody>
          <a:bodyPr>
            <a:normAutofit fontScale="92500" lnSpcReduction="20000"/>
          </a:bodyPr>
          <a:lstStyle/>
          <a:p>
            <a:pPr marL="365125" indent="-282575" eaLnBrk="1" hangingPunct="1">
              <a:lnSpc>
                <a:spcPct val="90000"/>
              </a:lnSpc>
            </a:pPr>
            <a:endParaRPr lang="en-US" dirty="0" smtClean="0"/>
          </a:p>
          <a:p>
            <a:pPr marL="365125" indent="-282575" eaLnBrk="1" hangingPunct="1">
              <a:lnSpc>
                <a:spcPct val="90000"/>
              </a:lnSpc>
            </a:pPr>
            <a:r>
              <a:rPr lang="sr-Cyrl-CS" b="1" dirty="0" smtClean="0">
                <a:solidFill>
                  <a:schemeClr val="tx2"/>
                </a:solidFill>
              </a:rPr>
              <a:t>Завршни испит полажу сви ученици.  Проверава се знање из српског језика, математике и групе предмета</a:t>
            </a:r>
            <a:r>
              <a:rPr lang="en-US" b="1" dirty="0" smtClean="0">
                <a:solidFill>
                  <a:schemeClr val="tx2"/>
                </a:solidFill>
              </a:rPr>
              <a:t>-</a:t>
            </a:r>
            <a:r>
              <a:rPr lang="en-US" b="1" dirty="0" err="1" smtClean="0">
                <a:solidFill>
                  <a:schemeClr val="tx2"/>
                </a:solidFill>
              </a:rPr>
              <a:t>историја</a:t>
            </a:r>
            <a:r>
              <a:rPr lang="en-US" b="1" dirty="0" smtClean="0">
                <a:solidFill>
                  <a:schemeClr val="tx2"/>
                </a:solidFill>
              </a:rPr>
              <a:t>, </a:t>
            </a:r>
            <a:r>
              <a:rPr lang="en-US" b="1" dirty="0" err="1" smtClean="0">
                <a:solidFill>
                  <a:schemeClr val="tx2"/>
                </a:solidFill>
              </a:rPr>
              <a:t>географија</a:t>
            </a:r>
            <a:r>
              <a:rPr lang="en-US" b="1" dirty="0" smtClean="0">
                <a:solidFill>
                  <a:schemeClr val="tx2"/>
                </a:solidFill>
              </a:rPr>
              <a:t>, </a:t>
            </a:r>
            <a:r>
              <a:rPr lang="en-US" b="1" dirty="0" err="1" smtClean="0">
                <a:solidFill>
                  <a:schemeClr val="tx2"/>
                </a:solidFill>
              </a:rPr>
              <a:t>биологија</a:t>
            </a:r>
            <a:r>
              <a:rPr lang="en-US" b="1" dirty="0" smtClean="0">
                <a:solidFill>
                  <a:schemeClr val="tx2"/>
                </a:solidFill>
              </a:rPr>
              <a:t>, </a:t>
            </a:r>
            <a:r>
              <a:rPr lang="en-US" b="1" dirty="0" err="1" smtClean="0">
                <a:solidFill>
                  <a:schemeClr val="tx2"/>
                </a:solidFill>
              </a:rPr>
              <a:t>физика</a:t>
            </a:r>
            <a:r>
              <a:rPr lang="en-US" b="1" dirty="0" smtClean="0">
                <a:solidFill>
                  <a:schemeClr val="tx2"/>
                </a:solidFill>
              </a:rPr>
              <a:t> и </a:t>
            </a:r>
            <a:r>
              <a:rPr lang="en-US" b="1" dirty="0" err="1" smtClean="0">
                <a:solidFill>
                  <a:schemeClr val="tx2"/>
                </a:solidFill>
              </a:rPr>
              <a:t>хемија</a:t>
            </a:r>
            <a:r>
              <a:rPr lang="sr-Cyrl-CS" b="1" dirty="0" smtClean="0">
                <a:solidFill>
                  <a:schemeClr val="tx2"/>
                </a:solidFill>
              </a:rPr>
              <a:t> /комбиновани тест/.</a:t>
            </a:r>
          </a:p>
          <a:p>
            <a:pPr marL="365125" indent="-282575" eaLnBrk="1" hangingPunct="1">
              <a:lnSpc>
                <a:spcPct val="90000"/>
              </a:lnSpc>
            </a:pPr>
            <a:r>
              <a:rPr lang="sr-Cyrl-CS" b="1" dirty="0" smtClean="0">
                <a:solidFill>
                  <a:schemeClr val="tx2"/>
                </a:solidFill>
              </a:rPr>
              <a:t>Завршни испит се полаже у школи у којој је кандидат завршио </a:t>
            </a:r>
            <a:r>
              <a:rPr lang="en-US" b="1" dirty="0" smtClean="0">
                <a:solidFill>
                  <a:schemeClr val="tx2"/>
                </a:solidFill>
              </a:rPr>
              <a:t>VIII</a:t>
            </a:r>
            <a:r>
              <a:rPr lang="sr-Cyrl-CS" b="1" dirty="0" smtClean="0">
                <a:solidFill>
                  <a:schemeClr val="tx2"/>
                </a:solidFill>
              </a:rPr>
              <a:t> разред основне школе.</a:t>
            </a:r>
          </a:p>
          <a:p>
            <a:pPr marL="365125" indent="-282575" eaLnBrk="1" hangingPunct="1">
              <a:lnSpc>
                <a:spcPct val="90000"/>
              </a:lnSpc>
            </a:pPr>
            <a:r>
              <a:rPr lang="sr-Cyrl-CS" b="1" dirty="0" smtClean="0">
                <a:solidFill>
                  <a:schemeClr val="tx2"/>
                </a:solidFill>
              </a:rPr>
              <a:t>На завршном испиту кандидат може да оствари највише 30 бодова  /по 10 поена на тесту из српског језика, математике и комбинованог теста /</a:t>
            </a:r>
            <a:endParaRPr lang="en-US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447800" y="261938"/>
            <a:ext cx="7499350" cy="11430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3600" b="1" i="1" smtClean="0">
                <a:solidFill>
                  <a:schemeClr val="tx2"/>
                </a:solidFill>
                <a:effectLst/>
                <a:latin typeface="Corbel" pitchFamily="34" charset="0"/>
              </a:rPr>
              <a:t>ВРЕДНОВАЊЕ  ТЕСТОВА</a:t>
            </a:r>
            <a:endParaRPr sz="3600" b="1" i="1" smtClean="0">
              <a:solidFill>
                <a:schemeClr val="tx2"/>
              </a:solidFill>
              <a:effectLst/>
            </a:endParaRP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 2" pitchFamily="18" charset="2"/>
              <a:buNone/>
            </a:pPr>
            <a:endParaRPr lang="en-US" smtClean="0">
              <a:latin typeface="Corbel" pitchFamily="34" charset="0"/>
            </a:endParaRPr>
          </a:p>
          <a:p>
            <a:pPr eaLnBrk="1" hangingPunct="1"/>
            <a:r>
              <a:rPr lang="en-US" sz="3200" b="1" smtClean="0">
                <a:solidFill>
                  <a:schemeClr val="tx2"/>
                </a:solidFill>
                <a:latin typeface="Corbel" pitchFamily="34" charset="0"/>
              </a:rPr>
              <a:t>НА СВАКОМ ПОЈЕДИНАЧНОМ ТЕСТУ УЧЕНИК РЕШАВА 20 ЗАДАТАКА</a:t>
            </a:r>
          </a:p>
          <a:p>
            <a:pPr eaLnBrk="1" hangingPunct="1"/>
            <a:r>
              <a:rPr lang="en-US" sz="3200" b="1" smtClean="0">
                <a:solidFill>
                  <a:schemeClr val="tx2"/>
                </a:solidFill>
                <a:latin typeface="Corbel" pitchFamily="34" charset="0"/>
              </a:rPr>
              <a:t>БОДОВИ СЕ РАЧУНАЈУ ТАКО ШТО СЕ РЕЗУЛТАТ НА ТЕСТУ МНОЖИ КОЕФИЦИЈЕНТОМ 0,5 (РЕЗУЛТАТ НА ТЕСТУ ПОДЕЛИ СА 2)</a:t>
            </a:r>
          </a:p>
          <a:p>
            <a:pPr eaLnBrk="1" hangingPunct="1"/>
            <a:r>
              <a:rPr lang="en-US" sz="3200" b="1" smtClean="0">
                <a:solidFill>
                  <a:schemeClr val="tx2"/>
                </a:solidFill>
                <a:latin typeface="Corbel" pitchFamily="34" charset="0"/>
              </a:rPr>
              <a:t>СВАКИ УЧЕНИК ЋЕ ИМАТИ УВИД У ДВА ПОДАТКА-РЕЗУЛТАТ НА ТЕСТУ И БРОЈ БОДОВА)</a:t>
            </a:r>
            <a:endParaRPr lang="en-US" sz="3200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2265</TotalTime>
  <Words>1379</Words>
  <Application>Microsoft Office PowerPoint</Application>
  <PresentationFormat>On-screen Show (4:3)</PresentationFormat>
  <Paragraphs>145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Trek</vt:lpstr>
      <vt:lpstr>ОШ ‘’ ДЕСПОТ СТЕФАН ЛАЗАРЕВИЋ’’  РОДИТЕЉСКИ САСТАНАК  за родитеље ученика осмог разреда са дневним редом:</vt:lpstr>
      <vt:lpstr>Упис ученика у средње школе за школску 2017/2018. годину</vt:lpstr>
      <vt:lpstr>Општи услови:</vt:lpstr>
      <vt:lpstr>Начин и мерила за упис ученика</vt:lpstr>
      <vt:lpstr>Начин и мерила за упис ученика</vt:lpstr>
      <vt:lpstr>Вредновање општег успеха</vt:lpstr>
      <vt:lpstr>Вредновање успеха на такмичењима</vt:lpstr>
      <vt:lpstr>Вредновање завршног испита</vt:lpstr>
      <vt:lpstr>ВРЕДНОВАЊЕ  ТЕСТОВА</vt:lpstr>
      <vt:lpstr>УПИС У ГИМНАЗИЈЕ И ЧЕТВОРОГОДИШЊЕ СТРУЧНЕ ШКОЛЕ</vt:lpstr>
      <vt:lpstr>Опредељивање и редослед кандидата: </vt:lpstr>
      <vt:lpstr>Slide 12</vt:lpstr>
      <vt:lpstr>Упис ученика у школе за ученике са посебним способностима:</vt:lpstr>
      <vt:lpstr>Slide 14</vt:lpstr>
      <vt:lpstr>Рокови за реализацију пријемних испита за ученике са посебним способностима</vt:lpstr>
      <vt:lpstr>Садржај и начин полагања квалификационог испита:</vt:lpstr>
      <vt:lpstr>Приговори и жалбе</vt:lpstr>
      <vt:lpstr>Приговори и жалбе</vt:lpstr>
      <vt:lpstr>   </vt:lpstr>
      <vt:lpstr> Календар уписа: </vt:lpstr>
      <vt:lpstr>               </vt:lpstr>
      <vt:lpstr>Документа за упис ученика:</vt:lpstr>
      <vt:lpstr>Slide 23</vt:lpstr>
      <vt:lpstr>ИЗБОР ЗАНИМАЊА И  СРЕДЊЕ ШКОЛЕ УЧЕНИКА ОСМОГ РАЗРЕДА</vt:lpstr>
      <vt:lpstr>ШТА ЈЕ ВАЖНО ДА БИ ИЗБОР БИО ПРАВИ?</vt:lpstr>
      <vt:lpstr>Slide 26</vt:lpstr>
      <vt:lpstr>Шта смо ми урадили како би помогли да избор школе ученика буде прави? </vt:lpstr>
      <vt:lpstr>Slide 28</vt:lpstr>
      <vt:lpstr>Slide 29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Упис ученика у средње школе за школску 2004/2005. годину</dc:title>
  <dc:creator>BILL</dc:creator>
  <cp:lastModifiedBy>DIREKTOR</cp:lastModifiedBy>
  <cp:revision>238</cp:revision>
  <dcterms:created xsi:type="dcterms:W3CDTF">2004-05-19T20:57:29Z</dcterms:created>
  <dcterms:modified xsi:type="dcterms:W3CDTF">2017-05-25T18:01:21Z</dcterms:modified>
</cp:coreProperties>
</file>